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84" r:id="rId1"/>
  </p:sldMasterIdLst>
  <p:notesMasterIdLst>
    <p:notesMasterId r:id="rId37"/>
  </p:notesMasterIdLst>
  <p:handoutMasterIdLst>
    <p:handoutMasterId r:id="rId38"/>
  </p:handoutMasterIdLst>
  <p:sldIdLst>
    <p:sldId id="4894" r:id="rId2"/>
    <p:sldId id="4896" r:id="rId3"/>
    <p:sldId id="4895" r:id="rId4"/>
    <p:sldId id="4897" r:id="rId5"/>
    <p:sldId id="4898" r:id="rId6"/>
    <p:sldId id="4899" r:id="rId7"/>
    <p:sldId id="4900" r:id="rId8"/>
    <p:sldId id="4901" r:id="rId9"/>
    <p:sldId id="4858" r:id="rId10"/>
    <p:sldId id="4791" r:id="rId11"/>
    <p:sldId id="4905" r:id="rId12"/>
    <p:sldId id="4885" r:id="rId13"/>
    <p:sldId id="4887" r:id="rId14"/>
    <p:sldId id="4902" r:id="rId15"/>
    <p:sldId id="599" r:id="rId16"/>
    <p:sldId id="4880" r:id="rId17"/>
    <p:sldId id="4818" r:id="rId18"/>
    <p:sldId id="4906" r:id="rId19"/>
    <p:sldId id="4819" r:id="rId20"/>
    <p:sldId id="4848" r:id="rId21"/>
    <p:sldId id="4886" r:id="rId22"/>
    <p:sldId id="4873" r:id="rId23"/>
    <p:sldId id="4907" r:id="rId24"/>
    <p:sldId id="4862" r:id="rId25"/>
    <p:sldId id="4903" r:id="rId26"/>
    <p:sldId id="4904" r:id="rId27"/>
    <p:sldId id="734" r:id="rId28"/>
    <p:sldId id="4834" r:id="rId29"/>
    <p:sldId id="4881" r:id="rId30"/>
    <p:sldId id="4882" r:id="rId31"/>
    <p:sldId id="4883" r:id="rId32"/>
    <p:sldId id="4850" r:id="rId33"/>
    <p:sldId id="4827" r:id="rId34"/>
    <p:sldId id="4820" r:id="rId35"/>
    <p:sldId id="4801" r:id="rId36"/>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D9F1"/>
    <a:srgbClr val="F2DCDB"/>
    <a:srgbClr val="00A9EA"/>
    <a:srgbClr val="942825"/>
    <a:srgbClr val="0070C0"/>
    <a:srgbClr val="00B050"/>
    <a:srgbClr val="C0504D"/>
    <a:srgbClr val="FFFF9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F14EA-E112-41DB-B1CB-31E6920C592F}" v="4" dt="2022-02-02T02:32:55.809"/>
    <p1510:client id="{2D5028D8-0E6F-408D-81EA-B08DEAD7AA85}" v="2377" dt="2022-02-03T01:33:21.559"/>
    <p1510:client id="{AEA6B3CC-CFCF-4BFC-9E4C-7DB9970C7B5A}" v="136" dt="2022-02-02T05:13:12.170"/>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6192" autoAdjust="0"/>
  </p:normalViewPr>
  <p:slideViewPr>
    <p:cSldViewPr snapToGrid="0">
      <p:cViewPr varScale="1">
        <p:scale>
          <a:sx n="123" d="100"/>
          <a:sy n="123" d="100"/>
        </p:scale>
        <p:origin x="108" y="180"/>
      </p:cViewPr>
      <p:guideLst/>
    </p:cSldViewPr>
  </p:slideViewPr>
  <p:notesTextViewPr>
    <p:cViewPr>
      <p:scale>
        <a:sx n="1" d="1"/>
        <a:sy n="1" d="1"/>
      </p:scale>
      <p:origin x="0" y="0"/>
    </p:cViewPr>
  </p:notesTextViewPr>
  <p:notesViewPr>
    <p:cSldViewPr snapToGrid="0">
      <p:cViewPr varScale="1">
        <p:scale>
          <a:sx n="59" d="100"/>
          <a:sy n="59"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612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97999" cy="550936"/>
          </a:xfrm>
          <a:prstGeom prst="rect">
            <a:avLst/>
          </a:prstGeom>
        </p:spPr>
        <p:txBody>
          <a:bodyPr vert="horz" lIns="102084" tIns="51042" rIns="102084" bIns="51042" rtlCol="0"/>
          <a:lstStyle>
            <a:lvl1pPr algn="l">
              <a:defRPr sz="1400"/>
            </a:lvl1pPr>
          </a:lstStyle>
          <a:p>
            <a:endParaRPr kumimoji="1" lang="ja-JP" altLang="en-US"/>
          </a:p>
        </p:txBody>
      </p:sp>
      <p:sp>
        <p:nvSpPr>
          <p:cNvPr id="3" name="日付プレースホルダー 2"/>
          <p:cNvSpPr>
            <a:spLocks noGrp="1"/>
          </p:cNvSpPr>
          <p:nvPr>
            <p:ph type="dt" idx="1"/>
          </p:nvPr>
        </p:nvSpPr>
        <p:spPr>
          <a:xfrm>
            <a:off x="3918859" y="0"/>
            <a:ext cx="2997999" cy="550936"/>
          </a:xfrm>
          <a:prstGeom prst="rect">
            <a:avLst/>
          </a:prstGeom>
        </p:spPr>
        <p:txBody>
          <a:bodyPr vert="horz" lIns="102084" tIns="51042" rIns="102084" bIns="51042" rtlCol="0"/>
          <a:lstStyle>
            <a:lvl1pPr algn="r">
              <a:defRPr sz="1400"/>
            </a:lvl1pPr>
          </a:lstStyle>
          <a:p>
            <a:fld id="{97233860-C7E0-4157-A6A3-A29EEE78119E}" type="datetimeFigureOut">
              <a:rPr kumimoji="1" lang="ja-JP" altLang="en-US" smtClean="0"/>
              <a:t>2022/2/2</a:t>
            </a:fld>
            <a:endParaRPr kumimoji="1" lang="ja-JP" altLang="en-US"/>
          </a:p>
        </p:txBody>
      </p:sp>
      <p:sp>
        <p:nvSpPr>
          <p:cNvPr id="4" name="スライド イメージ プレースホルダー 3"/>
          <p:cNvSpPr>
            <a:spLocks noGrp="1" noRot="1" noChangeAspect="1"/>
          </p:cNvSpPr>
          <p:nvPr>
            <p:ph type="sldImg" idx="2"/>
          </p:nvPr>
        </p:nvSpPr>
        <p:spPr>
          <a:xfrm>
            <a:off x="166688" y="1373188"/>
            <a:ext cx="6584950" cy="3705225"/>
          </a:xfrm>
          <a:prstGeom prst="rect">
            <a:avLst/>
          </a:prstGeom>
          <a:noFill/>
          <a:ln w="12700">
            <a:solidFill>
              <a:prstClr val="black"/>
            </a:solidFill>
          </a:ln>
        </p:spPr>
        <p:txBody>
          <a:bodyPr vert="horz" lIns="102084" tIns="51042" rIns="102084" bIns="51042" rtlCol="0" anchor="ctr"/>
          <a:lstStyle/>
          <a:p>
            <a:endParaRPr lang="ja-JP" altLang="en-US"/>
          </a:p>
        </p:txBody>
      </p:sp>
      <p:sp>
        <p:nvSpPr>
          <p:cNvPr id="5" name="ノート プレースホルダー 4"/>
          <p:cNvSpPr>
            <a:spLocks noGrp="1"/>
          </p:cNvSpPr>
          <p:nvPr>
            <p:ph type="body" sz="quarter" idx="3"/>
          </p:nvPr>
        </p:nvSpPr>
        <p:spPr>
          <a:xfrm>
            <a:off x="691846" y="5284404"/>
            <a:ext cx="5534767" cy="4323603"/>
          </a:xfrm>
          <a:prstGeom prst="rect">
            <a:avLst/>
          </a:prstGeom>
        </p:spPr>
        <p:txBody>
          <a:bodyPr vert="horz" lIns="102084" tIns="51042" rIns="102084" bIns="510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0429645"/>
            <a:ext cx="2997999" cy="550935"/>
          </a:xfrm>
          <a:prstGeom prst="rect">
            <a:avLst/>
          </a:prstGeom>
        </p:spPr>
        <p:txBody>
          <a:bodyPr vert="horz" lIns="102084" tIns="51042" rIns="102084" bIns="5104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918859" y="10429645"/>
            <a:ext cx="2997999" cy="550935"/>
          </a:xfrm>
          <a:prstGeom prst="rect">
            <a:avLst/>
          </a:prstGeom>
        </p:spPr>
        <p:txBody>
          <a:bodyPr vert="horz" lIns="102084" tIns="51042" rIns="102084" bIns="51042" rtlCol="0" anchor="b"/>
          <a:lstStyle>
            <a:lvl1pPr algn="r">
              <a:defRPr sz="1400"/>
            </a:lvl1pPr>
          </a:lstStyle>
          <a:p>
            <a:fld id="{D42097CF-03F3-49AB-A139-418579D092E0}" type="slidenum">
              <a:rPr kumimoji="1" lang="ja-JP" altLang="en-US" smtClean="0"/>
              <a:t>‹#›</a:t>
            </a:fld>
            <a:endParaRPr kumimoji="1" lang="ja-JP" altLang="en-US"/>
          </a:p>
        </p:txBody>
      </p:sp>
    </p:spTree>
    <p:extLst>
      <p:ext uri="{BB962C8B-B14F-4D97-AF65-F5344CB8AC3E}">
        <p14:creationId xmlns:p14="http://schemas.microsoft.com/office/powerpoint/2010/main" val="37631911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X-Road</a:t>
            </a:r>
            <a:r>
              <a:rPr kumimoji="1" lang="ja-JP" altLang="en-US" dirty="0"/>
              <a:t>と</a:t>
            </a:r>
            <a:r>
              <a:rPr kumimoji="1" lang="en-US" altLang="ja-JP" dirty="0"/>
              <a:t>FIWARE</a:t>
            </a:r>
            <a:r>
              <a:rPr kumimoji="1" lang="ja-JP" altLang="en-US" dirty="0"/>
              <a:t>ではターゲット領域が少し違いますが、スマートシティとして使われ、混乱するので少し整理をします。</a:t>
            </a:r>
          </a:p>
        </p:txBody>
      </p:sp>
      <p:sp>
        <p:nvSpPr>
          <p:cNvPr id="4" name="スライド番号プレースホルダー 3"/>
          <p:cNvSpPr>
            <a:spLocks noGrp="1"/>
          </p:cNvSpPr>
          <p:nvPr>
            <p:ph type="sldNum" sz="quarter" idx="10"/>
          </p:nvPr>
        </p:nvSpPr>
        <p:spPr/>
        <p:txBody>
          <a:bodyPr/>
          <a:lstStyle/>
          <a:p>
            <a:fld id="{23BFD37A-661E-4C4E-8F95-ACB30762BD1A}" type="slidenum">
              <a:rPr kumimoji="1" lang="ja-JP" altLang="en-US" smtClean="0"/>
              <a:t>27</a:t>
            </a:fld>
            <a:endParaRPr kumimoji="1" lang="ja-JP" altLang="en-US"/>
          </a:p>
        </p:txBody>
      </p:sp>
    </p:spTree>
    <p:extLst>
      <p:ext uri="{BB962C8B-B14F-4D97-AF65-F5344CB8AC3E}">
        <p14:creationId xmlns:p14="http://schemas.microsoft.com/office/powerpoint/2010/main" val="353055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6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4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3577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477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0FAFD-DD0E-4D07-BCCC-AF9E419CB1E0}"/>
              </a:ext>
            </a:extLst>
          </p:cNvPr>
          <p:cNvSpPr/>
          <p:nvPr userDrawn="1"/>
        </p:nvSpPr>
        <p:spPr>
          <a:xfrm>
            <a:off x="-1" y="1"/>
            <a:ext cx="12192001" cy="493164"/>
          </a:xfrm>
          <a:prstGeom prst="rect">
            <a:avLst/>
          </a:prstGeom>
          <a:gradFill>
            <a:gsLst>
              <a:gs pos="0">
                <a:srgbClr val="00B0F0"/>
              </a:gs>
              <a:gs pos="100000">
                <a:srgbClr val="0070C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2A6F31-7535-4B7B-BCE6-4FEBF8C49828}"/>
              </a:ext>
            </a:extLst>
          </p:cNvPr>
          <p:cNvSpPr/>
          <p:nvPr userDrawn="1"/>
        </p:nvSpPr>
        <p:spPr>
          <a:xfrm>
            <a:off x="171955" y="42759"/>
            <a:ext cx="1260029" cy="40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6E70712-3F84-45CF-9AF5-B77A9E35E8F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46242" y="82591"/>
            <a:ext cx="1111454" cy="348305"/>
          </a:xfrm>
          <a:prstGeom prst="rect">
            <a:avLst/>
          </a:prstGeom>
        </p:spPr>
      </p:pic>
    </p:spTree>
    <p:extLst>
      <p:ext uri="{BB962C8B-B14F-4D97-AF65-F5344CB8AC3E}">
        <p14:creationId xmlns:p14="http://schemas.microsoft.com/office/powerpoint/2010/main" val="2110109608"/>
      </p:ext>
    </p:extLst>
  </p:cSld>
  <p:clrMap bg1="lt1" tx1="dk1" bg2="lt2" tx2="dk2" accent1="accent1" accent2="accent2" accent3="accent3" accent4="accent4" accent5="accent5" accent6="accent6" hlink="hlink" folHlink="folHlink"/>
  <p:sldLayoutIdLst>
    <p:sldLayoutId id="2147483648" r:id="rId1"/>
    <p:sldLayoutId id="2147483785" r:id="rId2"/>
    <p:sldLayoutId id="2147483792" r:id="rId3"/>
    <p:sldLayoutId id="2147483793"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lit.go.jp/scpf/efforts/index.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0D6EC3-6477-4F1E-8A1D-B0AF8733F10D}"/>
              </a:ext>
            </a:extLst>
          </p:cNvPr>
          <p:cNvSpPr>
            <a:spLocks noGrp="1"/>
          </p:cNvSpPr>
          <p:nvPr>
            <p:ph type="sldNum" sz="quarter" idx="4294967295"/>
          </p:nvPr>
        </p:nvSpPr>
        <p:spPr>
          <a:xfrm>
            <a:off x="11725275" y="6637338"/>
            <a:ext cx="466725" cy="215900"/>
          </a:xfrm>
          <a:prstGeom prst="rect">
            <a:avLst/>
          </a:prstGeom>
        </p:spPr>
        <p:txBody>
          <a:bodyPr/>
          <a:lstStyle/>
          <a:p>
            <a:fld id="{C92AEC3B-1B01-4F65-A99B-ED99E1C5F9AA}" type="slidenum">
              <a:rPr kumimoji="1" lang="ja-JP" altLang="en-US" smtClean="0"/>
              <a:pPr/>
              <a:t>1</a:t>
            </a:fld>
            <a:endParaRPr kumimoji="1" lang="ja-JP" altLang="en-US" dirty="0"/>
          </a:p>
        </p:txBody>
      </p:sp>
      <p:sp>
        <p:nvSpPr>
          <p:cNvPr id="3" name="テキスト ボックス 2">
            <a:extLst>
              <a:ext uri="{FF2B5EF4-FFF2-40B4-BE49-F238E27FC236}">
                <a16:creationId xmlns:a16="http://schemas.microsoft.com/office/drawing/2014/main" id="{45685390-AD32-40AF-96C8-747B7F476ADC}"/>
              </a:ext>
            </a:extLst>
          </p:cNvPr>
          <p:cNvSpPr txBox="1"/>
          <p:nvPr/>
        </p:nvSpPr>
        <p:spPr>
          <a:xfrm>
            <a:off x="2983230" y="2926080"/>
            <a:ext cx="4801314" cy="830997"/>
          </a:xfrm>
          <a:prstGeom prst="rect">
            <a:avLst/>
          </a:prstGeom>
          <a:noFill/>
        </p:spPr>
        <p:txBody>
          <a:bodyPr wrap="none" rtlCol="0">
            <a:spAutoFit/>
          </a:bodyPr>
          <a:lstStyle/>
          <a:p>
            <a:r>
              <a:rPr kumimoji="1" lang="en-US" altLang="ja-JP" sz="4800" b="1" dirty="0"/>
              <a:t>CSPFC</a:t>
            </a:r>
            <a:r>
              <a:rPr kumimoji="1" lang="ja-JP" altLang="en-US" sz="4800" b="1" dirty="0"/>
              <a:t>　月例会議</a:t>
            </a:r>
          </a:p>
        </p:txBody>
      </p:sp>
    </p:spTree>
    <p:extLst>
      <p:ext uri="{BB962C8B-B14F-4D97-AF65-F5344CB8AC3E}">
        <p14:creationId xmlns:p14="http://schemas.microsoft.com/office/powerpoint/2010/main" val="149061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ECF239-40C1-4C4B-AF7D-B93F00065CBF}"/>
              </a:ext>
            </a:extLst>
          </p:cNvPr>
          <p:cNvSpPr txBox="1"/>
          <p:nvPr/>
        </p:nvSpPr>
        <p:spPr>
          <a:xfrm>
            <a:off x="183406" y="496659"/>
            <a:ext cx="11825188" cy="540147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l"/>
            <a:r>
              <a:rPr kumimoji="1" lang="en-US" altLang="ja-JP" sz="1200" dirty="0">
                <a:latin typeface="+mn-ea"/>
              </a:rPr>
              <a:t>10</a:t>
            </a:r>
            <a:r>
              <a:rPr kumimoji="1" lang="ja-JP" altLang="en-US" sz="1200" dirty="0">
                <a:latin typeface="+mn-ea"/>
              </a:rPr>
              <a:t>：</a:t>
            </a:r>
            <a:r>
              <a:rPr kumimoji="1" lang="en-US" altLang="ja-JP" sz="1200" dirty="0">
                <a:latin typeface="+mn-ea"/>
              </a:rPr>
              <a:t>00</a:t>
            </a:r>
            <a:r>
              <a:rPr kumimoji="1" lang="ja-JP" altLang="en-US" sz="1200" dirty="0">
                <a:latin typeface="+mn-ea"/>
              </a:rPr>
              <a:t>～　</a:t>
            </a:r>
            <a:r>
              <a:rPr kumimoji="1" lang="en-US" altLang="ja-JP" sz="1200" dirty="0">
                <a:latin typeface="+mn-ea"/>
              </a:rPr>
              <a:t>《</a:t>
            </a:r>
            <a:r>
              <a:rPr kumimoji="1" lang="ja-JP" altLang="en-US" sz="1200" dirty="0">
                <a:latin typeface="+mn-ea"/>
              </a:rPr>
              <a:t>代表理事より</a:t>
            </a:r>
            <a:r>
              <a:rPr kumimoji="1" lang="en-US" altLang="ja-JP" sz="1200" dirty="0">
                <a:latin typeface="+mn-ea"/>
              </a:rPr>
              <a:t>》</a:t>
            </a:r>
          </a:p>
          <a:p>
            <a:r>
              <a:rPr kumimoji="1" lang="ja-JP" altLang="en-US" sz="1200" dirty="0">
                <a:latin typeface="+mn-ea"/>
              </a:rPr>
              <a:t>　　</a:t>
            </a:r>
            <a:r>
              <a:rPr kumimoji="1" lang="en-US" altLang="ja-JP" sz="1200" dirty="0">
                <a:latin typeface="+mn-ea"/>
              </a:rPr>
              <a:t>		</a:t>
            </a:r>
            <a:r>
              <a:rPr kumimoji="1" lang="ja-JP" altLang="en-US" sz="1200" dirty="0">
                <a:latin typeface="+mn-ea"/>
              </a:rPr>
              <a:t>　・総務省最終検査に向けて</a:t>
            </a:r>
            <a:br>
              <a:rPr kumimoji="1" lang="en-US" altLang="ja-JP" sz="1200" dirty="0">
                <a:latin typeface="+mn-ea"/>
              </a:rPr>
            </a:br>
            <a:r>
              <a:rPr kumimoji="1" lang="ja-JP" altLang="en-US" sz="1200" dirty="0">
                <a:latin typeface="+mn-ea"/>
              </a:rPr>
              <a:t>　　　　　　　　　</a:t>
            </a:r>
            <a:r>
              <a:rPr kumimoji="1" lang="en-US" altLang="ja-JP" sz="1200" dirty="0">
                <a:latin typeface="+mn-ea"/>
              </a:rPr>
              <a:t>API</a:t>
            </a:r>
            <a:r>
              <a:rPr kumimoji="1" lang="ja-JP" altLang="en-US" sz="1200" dirty="0">
                <a:latin typeface="+mn-ea"/>
              </a:rPr>
              <a:t>の登録に関して</a:t>
            </a:r>
            <a:br>
              <a:rPr kumimoji="1" lang="en-US" altLang="ja-JP" sz="1200" dirty="0">
                <a:latin typeface="+mn-ea"/>
              </a:rPr>
            </a:br>
            <a:r>
              <a:rPr kumimoji="1" lang="ja-JP" altLang="en-US" sz="1200" dirty="0">
                <a:latin typeface="+mn-ea"/>
              </a:rPr>
              <a:t>　　　　　　　・豊能アプリ名</a:t>
            </a:r>
            <a:endParaRPr kumimoji="1" lang="en-US" altLang="ja-JP" sz="1200" dirty="0">
              <a:latin typeface="+mn-ea"/>
            </a:endParaRPr>
          </a:p>
          <a:p>
            <a:r>
              <a:rPr kumimoji="1" lang="ja-JP" altLang="en-US" sz="1200" dirty="0">
                <a:latin typeface="+mn-ea"/>
              </a:rPr>
              <a:t>　　　　　　　　　・アプリへのリンクお願い</a:t>
            </a:r>
            <a:endParaRPr kumimoji="1" lang="en-US" altLang="ja-JP" sz="1200" dirty="0">
              <a:latin typeface="+mn-ea"/>
            </a:endParaRPr>
          </a:p>
          <a:p>
            <a:r>
              <a:rPr kumimoji="1" lang="ja-JP" altLang="en-US" sz="1200" dirty="0">
                <a:latin typeface="+mn-ea"/>
              </a:rPr>
              <a:t>　　　　　　　・スマホ教室＆スマートシティ説明会　</a:t>
            </a:r>
            <a:r>
              <a:rPr kumimoji="1" lang="en-US" altLang="ja-JP" sz="1200" dirty="0">
                <a:latin typeface="+mn-ea"/>
              </a:rPr>
              <a:t>3</a:t>
            </a:r>
            <a:r>
              <a:rPr kumimoji="1" lang="ja-JP" altLang="en-US" sz="1200" dirty="0">
                <a:latin typeface="+mn-ea"/>
              </a:rPr>
              <a:t>回目</a:t>
            </a:r>
            <a:endParaRPr kumimoji="1" lang="en-US" altLang="ja-JP" sz="1200" dirty="0">
              <a:latin typeface="+mn-ea"/>
            </a:endParaRPr>
          </a:p>
          <a:p>
            <a:r>
              <a:rPr kumimoji="1" lang="ja-JP" altLang="en-US" sz="1200" dirty="0">
                <a:latin typeface="+mn-ea"/>
              </a:rPr>
              <a:t>　　　　　　　・第</a:t>
            </a:r>
            <a:r>
              <a:rPr kumimoji="1" lang="en-US" altLang="ja-JP" sz="1200" dirty="0">
                <a:latin typeface="+mn-ea"/>
              </a:rPr>
              <a:t>2</a:t>
            </a:r>
            <a:r>
              <a:rPr kumimoji="1" lang="ja-JP" altLang="en-US" sz="1200" dirty="0">
                <a:latin typeface="+mn-ea"/>
              </a:rPr>
              <a:t>回</a:t>
            </a:r>
            <a:r>
              <a:rPr kumimoji="1" lang="en-US" altLang="ja-JP" sz="1200" dirty="0">
                <a:latin typeface="+mn-ea"/>
              </a:rPr>
              <a:t>JP-LINK</a:t>
            </a:r>
            <a:r>
              <a:rPr kumimoji="1" lang="ja-JP" altLang="en-US" sz="1200" dirty="0">
                <a:latin typeface="+mn-ea"/>
              </a:rPr>
              <a:t>勉強会（セキュリティサーバーインストール）　</a:t>
            </a:r>
            <a:r>
              <a:rPr kumimoji="1" lang="en-US" altLang="ja-JP" sz="1200" dirty="0">
                <a:latin typeface="+mn-ea"/>
              </a:rPr>
              <a:t>1/28</a:t>
            </a:r>
            <a:br>
              <a:rPr kumimoji="1" lang="en-US" altLang="ja-JP" sz="1200" dirty="0">
                <a:latin typeface="+mn-ea"/>
              </a:rPr>
            </a:br>
            <a:r>
              <a:rPr kumimoji="1" lang="ja-JP" altLang="en-US" sz="1200" dirty="0">
                <a:latin typeface="+mn-ea"/>
              </a:rPr>
              <a:t>　　　　　　　・ヘルスラボ　ユーベルホール段取り（</a:t>
            </a:r>
            <a:r>
              <a:rPr kumimoji="1" lang="en-US" altLang="ja-JP" sz="1200" dirty="0">
                <a:latin typeface="+mn-ea"/>
              </a:rPr>
              <a:t>3/5</a:t>
            </a:r>
            <a:r>
              <a:rPr kumimoji="1" lang="ja-JP" altLang="en-US" sz="1200" dirty="0">
                <a:latin typeface="+mn-ea"/>
              </a:rPr>
              <a:t>向け）出展企業　NESIC、OZ1、Digital Platformer、とよのていねい</a:t>
            </a:r>
            <a:endParaRPr kumimoji="1" lang="en-US" altLang="ja-JP" sz="1200" dirty="0">
              <a:latin typeface="+mn-ea"/>
            </a:endParaRPr>
          </a:p>
          <a:p>
            <a:r>
              <a:rPr kumimoji="1" lang="ja-JP" altLang="en-US" sz="1200" dirty="0">
                <a:latin typeface="+mn-ea"/>
              </a:rPr>
              <a:t>　　　　　　　・来年度の予算のお話</a:t>
            </a:r>
            <a:endParaRPr kumimoji="1" lang="en-US" altLang="ja-JP" sz="1200" dirty="0">
              <a:latin typeface="+mn-ea"/>
            </a:endParaRPr>
          </a:p>
          <a:p>
            <a:r>
              <a:rPr kumimoji="1" lang="ja-JP" altLang="en-US" sz="1200" dirty="0">
                <a:latin typeface="+mn-ea"/>
              </a:rPr>
              <a:t>　　　　　　　　　　（横浜市からも）</a:t>
            </a:r>
            <a:endParaRPr kumimoji="1" lang="en-US" altLang="ja-JP" sz="1200" dirty="0">
              <a:latin typeface="+mn-ea"/>
            </a:endParaRPr>
          </a:p>
          <a:p>
            <a:r>
              <a:rPr kumimoji="1" lang="ja-JP" altLang="en-US" sz="1200" dirty="0">
                <a:latin typeface="+mn-ea"/>
              </a:rPr>
              <a:t>　　　　　　　・デジタル庁　（</a:t>
            </a:r>
            <a:r>
              <a:rPr kumimoji="1" lang="en-US" altLang="ja-JP" sz="1200" dirty="0">
                <a:latin typeface="+mn-ea"/>
              </a:rPr>
              <a:t>FIWARE</a:t>
            </a:r>
            <a:r>
              <a:rPr kumimoji="1" lang="ja-JP" altLang="en-US" sz="1200" dirty="0">
                <a:latin typeface="+mn-ea"/>
              </a:rPr>
              <a:t>無償配布）</a:t>
            </a:r>
            <a:endParaRPr kumimoji="1" lang="en-US" altLang="ja-JP" sz="1200" dirty="0">
              <a:latin typeface="+mn-ea"/>
            </a:endParaRPr>
          </a:p>
          <a:p>
            <a:endParaRPr kumimoji="1" lang="en-US" altLang="ja-JP" sz="1200" dirty="0">
              <a:latin typeface="+mn-ea"/>
            </a:endParaRPr>
          </a:p>
          <a:p>
            <a:r>
              <a:rPr kumimoji="1" lang="ja-JP" altLang="en-US" sz="1200" dirty="0">
                <a:latin typeface="+mn-ea"/>
              </a:rPr>
              <a:t> 　　　　</a:t>
            </a:r>
            <a:r>
              <a:rPr kumimoji="1" lang="en-US" altLang="ja-JP" sz="1200" dirty="0">
                <a:latin typeface="+mn-ea"/>
              </a:rPr>
              <a:t>《</a:t>
            </a:r>
            <a:r>
              <a:rPr kumimoji="1" lang="ja-JP" altLang="en-US" sz="1200" dirty="0">
                <a:latin typeface="+mn-ea"/>
              </a:rPr>
              <a:t>事務局より</a:t>
            </a:r>
            <a:r>
              <a:rPr kumimoji="1" lang="en-US" altLang="ja-JP" sz="1200" dirty="0">
                <a:latin typeface="+mn-ea"/>
              </a:rPr>
              <a:t>》</a:t>
            </a:r>
            <a:endParaRPr lang="en-US" altLang="ja-JP" sz="1200" dirty="0">
              <a:latin typeface="+mn-ea"/>
            </a:endParaRPr>
          </a:p>
          <a:p>
            <a:r>
              <a:rPr lang="ja-JP" altLang="en-US" sz="1200" dirty="0">
                <a:latin typeface="+mn-ea"/>
              </a:rPr>
              <a:t>　　　　　　　・分科会固定URLと開催日時共有のお願い</a:t>
            </a:r>
          </a:p>
          <a:p>
            <a:r>
              <a:rPr lang="ja-JP" sz="1200" dirty="0">
                <a:latin typeface="+mn-ea"/>
              </a:rPr>
              <a:t>　　　　　</a:t>
            </a:r>
            <a:r>
              <a:rPr lang="ja-JP" altLang="en-US" sz="1200" dirty="0">
                <a:latin typeface="+mn-ea"/>
              </a:rPr>
              <a:t>　　</a:t>
            </a:r>
            <a:r>
              <a:rPr lang="ja-JP" sz="1200" dirty="0">
                <a:latin typeface="+mn-ea"/>
              </a:rPr>
              <a:t>・議事録の確認</a:t>
            </a:r>
            <a:endParaRPr lang="ja-JP" dirty="0"/>
          </a:p>
          <a:p>
            <a:r>
              <a:rPr lang="ja-JP" altLang="en-US" sz="1200" dirty="0">
                <a:latin typeface="+mn-ea"/>
              </a:rPr>
              <a:t>　　　　　　　・勉強会日程の確認(2/17)</a:t>
            </a:r>
            <a:endParaRPr lang="en-US" altLang="ja-JP" sz="1200" dirty="0">
              <a:latin typeface="+mn-ea"/>
            </a:endParaRPr>
          </a:p>
          <a:p>
            <a:r>
              <a:rPr lang="ja-JP" altLang="en-US" sz="1200" dirty="0">
                <a:latin typeface="+mn-ea"/>
              </a:rPr>
              <a:t>　　　　　　　・</a:t>
            </a:r>
            <a:r>
              <a:rPr lang="ja-JP" sz="1200" dirty="0">
                <a:ea typeface="+mn-lt"/>
                <a:cs typeface="+mn-lt"/>
              </a:rPr>
              <a:t>個人情報法保護法研修実施報告書と誓約書</a:t>
            </a:r>
            <a:r>
              <a:rPr lang="ja-JP" altLang="en-US" sz="1200" dirty="0">
                <a:ea typeface="+mn-lt"/>
                <a:cs typeface="+mn-lt"/>
              </a:rPr>
              <a:t>の提出に関して　PDFにてメール送付　期日3月1日</a:t>
            </a:r>
            <a:endParaRPr lang="en-US" altLang="ja-JP" sz="1200" dirty="0">
              <a:ea typeface="+mn-lt"/>
              <a:cs typeface="+mn-lt"/>
            </a:endParaRPr>
          </a:p>
          <a:p>
            <a:r>
              <a:rPr lang="ja-JP" altLang="en-US" sz="1200" dirty="0">
                <a:ea typeface="+mn-lt"/>
                <a:cs typeface="+mn-lt"/>
              </a:rPr>
              <a:t>　　　　　　　・総務省事業、今後のスケジュール（最終検査に向けて）</a:t>
            </a:r>
            <a:endParaRPr lang="en-US" altLang="ja-JP" sz="1200" dirty="0">
              <a:latin typeface="+mn-ea"/>
            </a:endParaRPr>
          </a:p>
          <a:p>
            <a:r>
              <a:rPr lang="ja-JP" altLang="en-US" sz="1200" dirty="0">
                <a:latin typeface="+mn-ea"/>
              </a:rPr>
              <a:t>　　　　　　　      </a:t>
            </a:r>
            <a:r>
              <a:rPr kumimoji="1" lang="ja-JP" altLang="en-US" sz="1200" dirty="0">
                <a:latin typeface="+mn-ea"/>
              </a:rPr>
              <a:t>　　　　　</a:t>
            </a:r>
            <a:endParaRPr kumimoji="1" lang="en-US" altLang="ja-JP" sz="1200" dirty="0">
              <a:latin typeface="+mn-ea"/>
            </a:endParaRPr>
          </a:p>
          <a:p>
            <a:r>
              <a:rPr kumimoji="1" lang="en-US" altLang="ja-JP" sz="1200" dirty="0">
                <a:latin typeface="+mn-ea"/>
              </a:rPr>
              <a:t>11</a:t>
            </a:r>
            <a:r>
              <a:rPr kumimoji="1" lang="ja-JP" altLang="en-US" sz="1200" dirty="0">
                <a:latin typeface="+mn-ea"/>
              </a:rPr>
              <a:t>：0</a:t>
            </a:r>
            <a:r>
              <a:rPr kumimoji="1" lang="en-US" altLang="ja-JP" sz="1200" dirty="0">
                <a:latin typeface="+mn-ea"/>
              </a:rPr>
              <a:t>0</a:t>
            </a:r>
            <a:r>
              <a:rPr kumimoji="1" lang="ja-JP" altLang="en-US" sz="1200" dirty="0">
                <a:latin typeface="+mn-ea"/>
              </a:rPr>
              <a:t>～　《分科会（30分）》</a:t>
            </a:r>
            <a:endParaRPr kumimoji="1" lang="en-US" altLang="ja-JP" sz="1200" dirty="0">
              <a:latin typeface="+mn-ea"/>
            </a:endParaRPr>
          </a:p>
          <a:p>
            <a:r>
              <a:rPr kumimoji="1" lang="en-US" altLang="ja-JP" sz="1200" dirty="0">
                <a:latin typeface="+mn-ea"/>
              </a:rPr>
              <a:t>　　　　　《</a:t>
            </a:r>
            <a:r>
              <a:rPr kumimoji="1" lang="ja-JP" altLang="en-US" sz="1200" dirty="0">
                <a:latin typeface="+mn-ea"/>
              </a:rPr>
              <a:t>各分科会進捗報告（30分）</a:t>
            </a:r>
            <a:r>
              <a:rPr kumimoji="1" lang="en-US" altLang="ja-JP" sz="1200" dirty="0">
                <a:latin typeface="+mn-ea"/>
              </a:rPr>
              <a:t>》</a:t>
            </a:r>
            <a:endParaRPr lang="en-US" altLang="ja-JP" sz="1200" dirty="0">
              <a:latin typeface="BIZ UDゴシック"/>
              <a:ea typeface="BIZ UDゴシック"/>
            </a:endParaRPr>
          </a:p>
          <a:p>
            <a:pPr>
              <a:defRPr/>
            </a:pPr>
            <a:r>
              <a:rPr kumimoji="1" lang="ja-JP" altLang="en-US" sz="1200" dirty="0">
                <a:latin typeface="BIZ UDゴシック"/>
                <a:ea typeface="BIZ UDゴシック"/>
              </a:rPr>
              <a:t>　　　　　　　　　　</a:t>
            </a:r>
            <a:endParaRPr lang="en-US" altLang="ja-JP" sz="1200" dirty="0">
              <a:latin typeface="BIZ UDゴシック"/>
              <a:ea typeface="BIZ UDゴシック"/>
            </a:endParaRPr>
          </a:p>
          <a:p>
            <a:pPr>
              <a:defRPr/>
            </a:pPr>
            <a:r>
              <a:rPr kumimoji="1" lang="ja-JP" altLang="en-US" sz="1200" b="1" i="0" u="none" strike="noStrike" kern="1200" cap="none" spc="0" normalizeH="0" baseline="0" noProof="0" dirty="0">
                <a:ln>
                  <a:noFill/>
                </a:ln>
                <a:effectLst/>
                <a:uLnTx/>
                <a:uFillTx/>
                <a:latin typeface="BIZ UDゴシック"/>
                <a:ea typeface="BIZ UDゴシック"/>
                <a:cs typeface="+mn-cs"/>
              </a:rPr>
              <a:t>今後のスケジュール</a:t>
            </a:r>
            <a:endParaRPr lang="en-US" altLang="ja-JP" sz="1200" b="1" i="0" u="none" strike="noStrike" kern="1200" cap="none" spc="0" normalizeH="0" baseline="0" noProof="0" dirty="0">
              <a:ln>
                <a:noFill/>
              </a:ln>
              <a:effectLst/>
              <a:uLnTx/>
              <a:uFillTx/>
              <a:latin typeface="BIZ UDゴシック"/>
              <a:ea typeface="BIZ UDゴシック"/>
            </a:endParaRPr>
          </a:p>
          <a:p>
            <a:pPr>
              <a:defRPr/>
            </a:pPr>
            <a:r>
              <a:rPr lang="ja-JP" altLang="en-US" sz="1200" dirty="0">
                <a:latin typeface="BIZ UDゴシック"/>
                <a:ea typeface="BIZ UDゴシック"/>
              </a:rPr>
              <a:t>　　　　　</a:t>
            </a:r>
            <a:r>
              <a:rPr lang="en-US" altLang="ja-JP" sz="1200" dirty="0">
                <a:latin typeface="BIZ UDゴシック"/>
                <a:ea typeface="BIZ UDゴシック"/>
              </a:rPr>
              <a:t>2/8</a:t>
            </a:r>
            <a:r>
              <a:rPr lang="ja-JP" altLang="en-US" sz="1200" dirty="0">
                <a:latin typeface="BIZ UDゴシック"/>
                <a:ea typeface="BIZ UDゴシック"/>
              </a:rPr>
              <a:t> 　　　スマートシティシンポジウム　江川講演＆パネル　（近畿総合通信局）</a:t>
            </a:r>
            <a:endParaRPr lang="ja-JP" altLang="en-US" sz="1200" dirty="0">
              <a:latin typeface="+mn-ea"/>
            </a:endParaRPr>
          </a:p>
          <a:p>
            <a:pPr>
              <a:defRPr/>
            </a:pPr>
            <a:r>
              <a:rPr lang="ja-JP" altLang="en-US" sz="1200" dirty="0">
                <a:latin typeface="+mn-ea"/>
              </a:rPr>
              <a:t>　　　　　2/16～26　第3回スマホ教室</a:t>
            </a:r>
          </a:p>
          <a:p>
            <a:pPr>
              <a:defRPr/>
            </a:pPr>
            <a:r>
              <a:rPr lang="ja-JP" altLang="en-US" sz="1200" dirty="0">
                <a:latin typeface="+mn-ea"/>
              </a:rPr>
              <a:t>　　　　　2/17　　　第2回</a:t>
            </a:r>
            <a:r>
              <a:rPr lang="ja-JP" sz="1200" dirty="0">
                <a:ea typeface="+mn-lt"/>
                <a:cs typeface="+mn-lt"/>
              </a:rPr>
              <a:t>個人情報保護法勉強会、第</a:t>
            </a:r>
            <a:r>
              <a:rPr lang="en-US" altLang="ja-JP" sz="1200" dirty="0">
                <a:ea typeface="+mn-lt"/>
                <a:cs typeface="+mn-lt"/>
              </a:rPr>
              <a:t>3</a:t>
            </a:r>
            <a:r>
              <a:rPr lang="ja-JP" altLang="en-US" sz="1200" dirty="0">
                <a:ea typeface="+mn-lt"/>
                <a:cs typeface="+mn-lt"/>
              </a:rPr>
              <a:t>回</a:t>
            </a:r>
            <a:r>
              <a:rPr lang="ja-JP" sz="1200" dirty="0">
                <a:ea typeface="+mn-lt"/>
                <a:cs typeface="+mn-lt"/>
              </a:rPr>
              <a:t>JP-LINK勉強会　アダプターサーバーインストール</a:t>
            </a:r>
            <a:r>
              <a:rPr lang="ja-JP" altLang="en-US" sz="1200" dirty="0">
                <a:ea typeface="+mn-lt"/>
                <a:cs typeface="+mn-lt"/>
              </a:rPr>
              <a:t>について</a:t>
            </a:r>
            <a:endParaRPr lang="ja-JP" altLang="en-US" sz="1200" dirty="0">
              <a:latin typeface="+mn-ea"/>
            </a:endParaRPr>
          </a:p>
          <a:p>
            <a:pPr>
              <a:defRPr/>
            </a:pPr>
            <a:r>
              <a:rPr lang="ja-JP" altLang="en-US" sz="1200" dirty="0">
                <a:latin typeface="+mn-ea"/>
              </a:rPr>
              <a:t>          3/5       健康寿命延伸フェスティバル</a:t>
            </a:r>
          </a:p>
          <a:p>
            <a:pPr>
              <a:defRPr/>
            </a:pPr>
            <a:r>
              <a:rPr lang="ja-JP" altLang="en-US" sz="1200" dirty="0">
                <a:latin typeface="+mn-ea"/>
              </a:rPr>
              <a:t>　　　　　3/11      総務省報告書提出</a:t>
            </a:r>
          </a:p>
          <a:p>
            <a:pPr>
              <a:defRPr/>
            </a:pPr>
            <a:r>
              <a:rPr lang="ja-JP" altLang="en-US" sz="900" dirty="0">
                <a:latin typeface="+mn-ea"/>
              </a:rPr>
              <a:t>   </a:t>
            </a:r>
            <a:endParaRPr lang="ja-JP" dirty="0"/>
          </a:p>
        </p:txBody>
      </p:sp>
      <p:sp>
        <p:nvSpPr>
          <p:cNvPr id="2" name="正方形/長方形 1">
            <a:extLst>
              <a:ext uri="{FF2B5EF4-FFF2-40B4-BE49-F238E27FC236}">
                <a16:creationId xmlns:a16="http://schemas.microsoft.com/office/drawing/2014/main" id="{6FB78FCA-9000-48A2-8F26-14A6F457C9C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dirty="0">
                <a:latin typeface="+mn-ea"/>
              </a:rPr>
              <a:t>2/3</a:t>
            </a:r>
            <a:r>
              <a:rPr kumimoji="1" lang="ja-JP" altLang="en-US" sz="1800">
                <a:latin typeface="+mn-ea"/>
              </a:rPr>
              <a:t>　豊能町定例会議</a:t>
            </a:r>
            <a:r>
              <a:rPr kumimoji="1" lang="en-US" altLang="ja-JP" sz="1800" dirty="0">
                <a:latin typeface="+mn-ea"/>
              </a:rPr>
              <a:t>Agenda</a:t>
            </a:r>
            <a:endParaRPr kumimoji="1" lang="ja-JP" altLang="en-US" dirty="0"/>
          </a:p>
        </p:txBody>
      </p:sp>
      <p:sp>
        <p:nvSpPr>
          <p:cNvPr id="3" name="テキスト ボックス 2">
            <a:extLst>
              <a:ext uri="{FF2B5EF4-FFF2-40B4-BE49-F238E27FC236}">
                <a16:creationId xmlns:a16="http://schemas.microsoft.com/office/drawing/2014/main" id="{CECF3532-A4D2-46C5-A537-0A00ACB35BE8}"/>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5" name="テキスト ボックス 4">
            <a:extLst>
              <a:ext uri="{FF2B5EF4-FFF2-40B4-BE49-F238E27FC236}">
                <a16:creationId xmlns:a16="http://schemas.microsoft.com/office/drawing/2014/main" id="{25F29A34-8966-487C-83F7-B5ABE53AADAC}"/>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Tree>
    <p:extLst>
      <p:ext uri="{BB962C8B-B14F-4D97-AF65-F5344CB8AC3E}">
        <p14:creationId xmlns:p14="http://schemas.microsoft.com/office/powerpoint/2010/main" val="235417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0">
            <a:extLst>
              <a:ext uri="{FF2B5EF4-FFF2-40B4-BE49-F238E27FC236}">
                <a16:creationId xmlns:a16="http://schemas.microsoft.com/office/drawing/2014/main" id="{EA953FDB-EBFD-48A1-8679-C36E706198B6}"/>
              </a:ext>
            </a:extLst>
          </p:cNvPr>
          <p:cNvSpPr/>
          <p:nvPr/>
        </p:nvSpPr>
        <p:spPr>
          <a:xfrm>
            <a:off x="342773" y="519263"/>
            <a:ext cx="8498540" cy="2985433"/>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＜地域の現状・課題＞</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豊能町では人口が</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万人を下回り、</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歳以上の高齢者が人口全体の</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になり、山を切り開き街を作っている為、道の多くは坂道です。</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高齢者が移動困難で買い物や通院など生活が難しく、また若者は結婚など環境変化に伴い地域外に引っ越しし若者も減少している。</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＜事業の概要＞</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コンパクトスマートシティプラットフォーム（</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）の社会実装を行い、豊能町ならびに同じ課題を抱える自治体のスマートシティ化促進を行います。</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＜事業の目的・効果＞</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を活用し移動困難者の支援、高齢者・子育て世代の見守りなど生活の質の向上を行います。</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月に豊能町役場にて、地元住民、地元企業、役場職員、教員などにヒアリングを行い、</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その結果、高齢化、少子化、移動問題を上げられております。</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の活用において、挙げられた</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課題を重点的に行い、まち活とよのリビングラボを設置してデジタルデバイド教育を始めデジタル以外</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に北欧の文化（エストニアやフィンランドなど）も取り入れながら住民</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を底上げし、豊能町に</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住みたい（住んでいたい）と思ってもらえるように工夫をします。</a:t>
            </a:r>
            <a:endParaRPr lang="ja-JP" altLang="ja-JP" sz="1000" kern="100" dirty="0">
              <a:latin typeface="+mj-ea"/>
              <a:ea typeface="+mj-ea"/>
              <a:cs typeface="Meiryo UI" panose="020B0604030504040204" pitchFamily="50" charset="-128"/>
            </a:endParaRPr>
          </a:p>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２．達成目標</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光風台住民（</a:t>
            </a:r>
            <a:r>
              <a:rPr lang="en-US" altLang="ja-JP" sz="1000" dirty="0">
                <a:latin typeface="Meiryo UI" panose="020B0604030504040204" pitchFamily="50" charset="-128"/>
                <a:ea typeface="Meiryo UI" panose="020B0604030504040204" pitchFamily="50" charset="-128"/>
              </a:rPr>
              <a:t> 4353</a:t>
            </a:r>
            <a:r>
              <a:rPr lang="ja-JP" altLang="en-US" sz="1000" dirty="0">
                <a:latin typeface="Meiryo UI" panose="020B0604030504040204" pitchFamily="50" charset="-128"/>
                <a:ea typeface="Meiryo UI" panose="020B0604030504040204" pitchFamily="50" charset="-128"/>
              </a:rPr>
              <a:t>人）の</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割（</a:t>
            </a:r>
            <a:r>
              <a:rPr lang="en-US" altLang="ja-JP" sz="1000" dirty="0">
                <a:latin typeface="Meiryo UI" panose="020B0604030504040204" pitchFamily="50" charset="-128"/>
                <a:ea typeface="Meiryo UI" panose="020B0604030504040204" pitchFamily="50" charset="-128"/>
              </a:rPr>
              <a:t>1200</a:t>
            </a:r>
            <a:r>
              <a:rPr lang="ja-JP" altLang="en-US" sz="1000" dirty="0">
                <a:latin typeface="Meiryo UI" panose="020B0604030504040204" pitchFamily="50" charset="-128"/>
                <a:ea typeface="Meiryo UI" panose="020B0604030504040204" pitchFamily="50" charset="-128"/>
              </a:rPr>
              <a:t>人）が「豊能スマートシティ」</a:t>
            </a:r>
            <a:r>
              <a:rPr lang="en-US" altLang="ja-JP" sz="1000" dirty="0">
                <a:latin typeface="Meiryo UI" panose="020B0604030504040204" pitchFamily="50" charset="-128"/>
                <a:ea typeface="Meiryo UI" panose="020B0604030504040204" pitchFamily="50" charset="-128"/>
              </a:rPr>
              <a:t>app</a:t>
            </a:r>
            <a:r>
              <a:rPr lang="ja-JP" altLang="en-US" sz="1000" dirty="0">
                <a:latin typeface="Meiryo UI" panose="020B0604030504040204" pitchFamily="50" charset="-128"/>
                <a:ea typeface="Meiryo UI" panose="020B0604030504040204" pitchFamily="50" charset="-128"/>
              </a:rPr>
              <a:t>を活用し、</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色々なサービスを体験しアンケートにて「継続希望」および「良かった」と感じてもらう事を</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今回の実証・実装における目標としてます。サービスの大きな点は以下になります</a:t>
            </a:r>
            <a:r>
              <a:rPr lang="ja-JP" altLang="en-US" sz="1100" dirty="0">
                <a:latin typeface="Meiryo UI" panose="020B0604030504040204" pitchFamily="50" charset="-128"/>
                <a:ea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16">
            <a:extLst>
              <a:ext uri="{FF2B5EF4-FFF2-40B4-BE49-F238E27FC236}">
                <a16:creationId xmlns:a16="http://schemas.microsoft.com/office/drawing/2014/main" id="{A3B76A42-782A-4AE1-9D08-1ACF0896DE53}"/>
              </a:ext>
            </a:extLst>
          </p:cNvPr>
          <p:cNvGraphicFramePr>
            <a:graphicFrameLocks noGrp="1"/>
          </p:cNvGraphicFramePr>
          <p:nvPr>
            <p:extLst>
              <p:ext uri="{D42A27DB-BD31-4B8C-83A1-F6EECF244321}">
                <p14:modId xmlns:p14="http://schemas.microsoft.com/office/powerpoint/2010/main" val="4017168719"/>
              </p:ext>
            </p:extLst>
          </p:nvPr>
        </p:nvGraphicFramePr>
        <p:xfrm>
          <a:off x="220223" y="3814393"/>
          <a:ext cx="8744891" cy="2723233"/>
        </p:xfrm>
        <a:graphic>
          <a:graphicData uri="http://schemas.openxmlformats.org/drawingml/2006/table">
            <a:tbl>
              <a:tblPr/>
              <a:tblGrid>
                <a:gridCol w="321311">
                  <a:extLst>
                    <a:ext uri="{9D8B030D-6E8A-4147-A177-3AD203B41FA5}">
                      <a16:colId xmlns:a16="http://schemas.microsoft.com/office/drawing/2014/main" val="20000"/>
                    </a:ext>
                  </a:extLst>
                </a:gridCol>
                <a:gridCol w="2105895">
                  <a:extLst>
                    <a:ext uri="{9D8B030D-6E8A-4147-A177-3AD203B41FA5}">
                      <a16:colId xmlns:a16="http://schemas.microsoft.com/office/drawing/2014/main" val="20001"/>
                    </a:ext>
                  </a:extLst>
                </a:gridCol>
                <a:gridCol w="2105895">
                  <a:extLst>
                    <a:ext uri="{9D8B030D-6E8A-4147-A177-3AD203B41FA5}">
                      <a16:colId xmlns:a16="http://schemas.microsoft.com/office/drawing/2014/main" val="20002"/>
                    </a:ext>
                  </a:extLst>
                </a:gridCol>
                <a:gridCol w="2105895">
                  <a:extLst>
                    <a:ext uri="{9D8B030D-6E8A-4147-A177-3AD203B41FA5}">
                      <a16:colId xmlns:a16="http://schemas.microsoft.com/office/drawing/2014/main" val="20003"/>
                    </a:ext>
                  </a:extLst>
                </a:gridCol>
                <a:gridCol w="2105895">
                  <a:extLst>
                    <a:ext uri="{9D8B030D-6E8A-4147-A177-3AD203B41FA5}">
                      <a16:colId xmlns:a16="http://schemas.microsoft.com/office/drawing/2014/main" val="20004"/>
                    </a:ext>
                  </a:extLst>
                </a:gridCol>
              </a:tblGrid>
              <a:tr h="443285">
                <a:tc>
                  <a:txBody>
                    <a:bodyPr/>
                    <a:lstStyle/>
                    <a:p>
                      <a:pPr marR="44450" indent="127000" algn="ctr">
                        <a:spcAft>
                          <a:spcPts val="0"/>
                        </a:spcAft>
                        <a:tabLst>
                          <a:tab pos="2700020" algn="ctr"/>
                          <a:tab pos="5400040" algn="r"/>
                        </a:tabLst>
                      </a:pPr>
                      <a:endParaRPr lang="ja-JP" sz="8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事業終了年度の達成目標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設定理由及び効果</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現状スマートシティサービスが無い</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スマホが使えない高齢者が多い</a:t>
                      </a:r>
                      <a:b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（デジタルデバイド教育）</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まずは住民にスマートシティの入り口になるスマホを活用したサービスに触れてもらい、利便性を感じて頂く事が重要</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12700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若者世代の環境変化による転出</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高齢者を支える為にも若者世代が重要である為、若者世代が住み続けたいと思えるサービスを提供</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高齢者の生活環境の改善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高齢者が増加傾向にあり、買い物、通院など移動が困難であり、生活が難しくなるものをサービスで改善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183">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4</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カラダ・デザインフォローアップクラス（糖尿病重症化予防フォローアッププログラム）参加者の透析導入者なし、特定保健指導対象者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豊能ヘルスラボを設立し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人を対象に</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生活習慣改善者割合：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検査値改善者割合：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高齢化が進みヘルスケア問題が顕在化し保険料が増加傾向で財政が厳しい状況にある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特定保健指導・糖尿病重症化予防プログラムなどを行い財務改善を図っている。より多角的なデータで街全体の健康度を改善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910">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5</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ツーリング、サイクリングで来町はいるが、通り過ぎるのみで、間接人口が増えない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町に興味を持ってくれる若手の人口を増やさなければ、高齢者含めたサービス維持が困難である。</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旅をベースとして豊能町に寄与する人口を増やし直接人口の切っ掛けを作る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405458"/>
                  </a:ext>
                </a:extLst>
              </a:tr>
            </a:tbl>
          </a:graphicData>
        </a:graphic>
      </p:graphicFrame>
      <p:pic>
        <p:nvPicPr>
          <p:cNvPr id="5" name="図 4">
            <a:extLst>
              <a:ext uri="{FF2B5EF4-FFF2-40B4-BE49-F238E27FC236}">
                <a16:creationId xmlns:a16="http://schemas.microsoft.com/office/drawing/2014/main" id="{52055A4C-C510-466E-B60F-1296AFDC3BE9}"/>
              </a:ext>
            </a:extLst>
          </p:cNvPr>
          <p:cNvPicPr>
            <a:picLocks noChangeAspect="1"/>
          </p:cNvPicPr>
          <p:nvPr/>
        </p:nvPicPr>
        <p:blipFill rotWithShape="1">
          <a:blip r:embed="rId2"/>
          <a:srcRect l="10625" t="30572" r="14563" b="6386"/>
          <a:stretch/>
        </p:blipFill>
        <p:spPr>
          <a:xfrm>
            <a:off x="7830844" y="1449092"/>
            <a:ext cx="4243597" cy="1538475"/>
          </a:xfrm>
          <a:prstGeom prst="rect">
            <a:avLst/>
          </a:prstGeom>
        </p:spPr>
      </p:pic>
      <p:pic>
        <p:nvPicPr>
          <p:cNvPr id="6" name="図 5">
            <a:extLst>
              <a:ext uri="{FF2B5EF4-FFF2-40B4-BE49-F238E27FC236}">
                <a16:creationId xmlns:a16="http://schemas.microsoft.com/office/drawing/2014/main" id="{94406559-DD40-4971-A06B-7311D40D01F3}"/>
              </a:ext>
            </a:extLst>
          </p:cNvPr>
          <p:cNvPicPr>
            <a:picLocks noChangeAspect="1"/>
          </p:cNvPicPr>
          <p:nvPr/>
        </p:nvPicPr>
        <p:blipFill rotWithShape="1">
          <a:blip r:embed="rId3"/>
          <a:srcRect l="11413" t="30573" r="14562" b="49115"/>
          <a:stretch/>
        </p:blipFill>
        <p:spPr>
          <a:xfrm>
            <a:off x="7794278" y="3122059"/>
            <a:ext cx="4397722" cy="519193"/>
          </a:xfrm>
          <a:prstGeom prst="rect">
            <a:avLst/>
          </a:prstGeom>
        </p:spPr>
      </p:pic>
      <p:sp>
        <p:nvSpPr>
          <p:cNvPr id="7" name="四角形: 角を丸くする 6">
            <a:extLst>
              <a:ext uri="{FF2B5EF4-FFF2-40B4-BE49-F238E27FC236}">
                <a16:creationId xmlns:a16="http://schemas.microsoft.com/office/drawing/2014/main" id="{0F61597B-D289-4A6C-B4BB-4EC04278B845}"/>
              </a:ext>
            </a:extLst>
          </p:cNvPr>
          <p:cNvSpPr/>
          <p:nvPr/>
        </p:nvSpPr>
        <p:spPr>
          <a:xfrm>
            <a:off x="2557225" y="3665349"/>
            <a:ext cx="4409268" cy="3045417"/>
          </a:xfrm>
          <a:prstGeom prst="roundRect">
            <a:avLst>
              <a:gd name="adj" fmla="val 49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127FEBE-59CC-48D5-A677-EEC3BB271B40}"/>
              </a:ext>
            </a:extLst>
          </p:cNvPr>
          <p:cNvSpPr txBox="1"/>
          <p:nvPr/>
        </p:nvSpPr>
        <p:spPr>
          <a:xfrm>
            <a:off x="1668004" y="69396"/>
            <a:ext cx="6094708" cy="369332"/>
          </a:xfrm>
          <a:prstGeom prst="rect">
            <a:avLst/>
          </a:prstGeom>
          <a:noFill/>
        </p:spPr>
        <p:txBody>
          <a:bodyPr wrap="square">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採択時の実施計画</a:t>
            </a:r>
          </a:p>
        </p:txBody>
      </p:sp>
      <p:sp>
        <p:nvSpPr>
          <p:cNvPr id="10" name="矢印: 右 9">
            <a:extLst>
              <a:ext uri="{FF2B5EF4-FFF2-40B4-BE49-F238E27FC236}">
                <a16:creationId xmlns:a16="http://schemas.microsoft.com/office/drawing/2014/main" id="{08C60EB4-8F1F-4FAC-BB7B-3AA17CAC3BDE}"/>
              </a:ext>
            </a:extLst>
          </p:cNvPr>
          <p:cNvSpPr/>
          <p:nvPr/>
        </p:nvSpPr>
        <p:spPr>
          <a:xfrm>
            <a:off x="9159498" y="4990454"/>
            <a:ext cx="216977" cy="519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0C94C45-C9C9-4ABF-9420-61C75406A0C4}"/>
              </a:ext>
            </a:extLst>
          </p:cNvPr>
          <p:cNvSpPr txBox="1"/>
          <p:nvPr/>
        </p:nvSpPr>
        <p:spPr>
          <a:xfrm>
            <a:off x="9593451" y="4355024"/>
            <a:ext cx="2378326" cy="1569660"/>
          </a:xfrm>
          <a:prstGeom prst="rect">
            <a:avLst/>
          </a:prstGeom>
          <a:noFill/>
        </p:spPr>
        <p:txBody>
          <a:bodyPr wrap="square" rtlCol="0">
            <a:spAutoFit/>
          </a:bodyPr>
          <a:lstStyle/>
          <a:p>
            <a:r>
              <a:rPr kumimoji="1" lang="ja-JP" altLang="en-US" sz="2400" dirty="0"/>
              <a:t>報告書には</a:t>
            </a:r>
            <a:endParaRPr kumimoji="1" lang="en-US" altLang="ja-JP" sz="2400" dirty="0"/>
          </a:p>
          <a:p>
            <a:r>
              <a:rPr kumimoji="1" lang="ja-JP" altLang="en-US" sz="2400" dirty="0"/>
              <a:t>　達成・未達成</a:t>
            </a:r>
            <a:endParaRPr kumimoji="1" lang="en-US" altLang="ja-JP" sz="2400" dirty="0"/>
          </a:p>
          <a:p>
            <a:r>
              <a:rPr kumimoji="1" lang="ja-JP" altLang="en-US" sz="2400" dirty="0"/>
              <a:t>　変更した内容</a:t>
            </a:r>
            <a:endParaRPr kumimoji="1" lang="en-US" altLang="ja-JP" sz="2400" dirty="0"/>
          </a:p>
          <a:p>
            <a:r>
              <a:rPr kumimoji="1" lang="ja-JP" altLang="en-US" sz="2400" dirty="0"/>
              <a:t>　が必要</a:t>
            </a:r>
          </a:p>
        </p:txBody>
      </p:sp>
    </p:spTree>
    <p:extLst>
      <p:ext uri="{BB962C8B-B14F-4D97-AF65-F5344CB8AC3E}">
        <p14:creationId xmlns:p14="http://schemas.microsoft.com/office/powerpoint/2010/main" val="159398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E8CA9B8-0852-4EEF-9E65-67A4AEF1F524}"/>
              </a:ext>
            </a:extLst>
          </p:cNvPr>
          <p:cNvPicPr>
            <a:picLocks noChangeAspect="1"/>
          </p:cNvPicPr>
          <p:nvPr/>
        </p:nvPicPr>
        <p:blipFill rotWithShape="1">
          <a:blip r:embed="rId2"/>
          <a:srcRect l="4506" t="17913" r="3212" b="2223"/>
          <a:stretch/>
        </p:blipFill>
        <p:spPr>
          <a:xfrm>
            <a:off x="1728061" y="2370180"/>
            <a:ext cx="7744384" cy="4021383"/>
          </a:xfrm>
          <a:prstGeom prst="rect">
            <a:avLst/>
          </a:prstGeom>
        </p:spPr>
      </p:pic>
      <p:sp>
        <p:nvSpPr>
          <p:cNvPr id="6" name="正方形/長方形 5">
            <a:extLst>
              <a:ext uri="{FF2B5EF4-FFF2-40B4-BE49-F238E27FC236}">
                <a16:creationId xmlns:a16="http://schemas.microsoft.com/office/drawing/2014/main" id="{834BFAAA-0F09-423E-BE86-A125CD783A3A}"/>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7" name="テキスト ボックス 6">
            <a:extLst>
              <a:ext uri="{FF2B5EF4-FFF2-40B4-BE49-F238E27FC236}">
                <a16:creationId xmlns:a16="http://schemas.microsoft.com/office/drawing/2014/main" id="{F0F5A28A-CF3E-445E-B61F-645F2230A0E3}"/>
              </a:ext>
            </a:extLst>
          </p:cNvPr>
          <p:cNvSpPr txBox="1"/>
          <p:nvPr/>
        </p:nvSpPr>
        <p:spPr>
          <a:xfrm>
            <a:off x="302217" y="538746"/>
            <a:ext cx="11033790" cy="1200329"/>
          </a:xfrm>
          <a:prstGeom prst="rect">
            <a:avLst/>
          </a:prstGeom>
          <a:noFill/>
        </p:spPr>
        <p:txBody>
          <a:bodyPr wrap="none" rtlCol="0">
            <a:spAutoFit/>
          </a:bodyPr>
          <a:lstStyle/>
          <a:p>
            <a:r>
              <a:rPr kumimoji="1" lang="en-US" altLang="ja-JP" dirty="0"/>
              <a:t>2</a:t>
            </a:r>
            <a:r>
              <a:rPr kumimoji="1" lang="ja-JP" altLang="en-US" dirty="0"/>
              <a:t>月に入ると、最終報告書に向けて進みます。</a:t>
            </a:r>
            <a:br>
              <a:rPr kumimoji="1" lang="en-US" altLang="ja-JP" dirty="0"/>
            </a:br>
            <a:r>
              <a:rPr kumimoji="1" lang="ja-JP" altLang="en-US" dirty="0"/>
              <a:t>資料作成などいっぱいありますので、ご協力お願い致します。</a:t>
            </a:r>
            <a:br>
              <a:rPr kumimoji="1" lang="en-US" altLang="ja-JP" dirty="0"/>
            </a:br>
            <a:br>
              <a:rPr kumimoji="1" lang="en-US" altLang="ja-JP" dirty="0"/>
            </a:br>
            <a:r>
              <a:rPr kumimoji="1" lang="ja-JP" altLang="en-US" dirty="0"/>
              <a:t>・契約書類の再度チェックもあるので、場合により修正など必要にあることもあるのでご協力ください。</a:t>
            </a:r>
            <a:endParaRPr kumimoji="1" lang="en-US" altLang="ja-JP" dirty="0"/>
          </a:p>
        </p:txBody>
      </p:sp>
    </p:spTree>
    <p:extLst>
      <p:ext uri="{BB962C8B-B14F-4D97-AF65-F5344CB8AC3E}">
        <p14:creationId xmlns:p14="http://schemas.microsoft.com/office/powerpoint/2010/main" val="93877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043360-7875-4BFF-8555-AEB692FC60D8}"/>
              </a:ext>
            </a:extLst>
          </p:cNvPr>
          <p:cNvPicPr>
            <a:picLocks noChangeAspect="1"/>
          </p:cNvPicPr>
          <p:nvPr/>
        </p:nvPicPr>
        <p:blipFill rotWithShape="1">
          <a:blip r:embed="rId2">
            <a:extLst>
              <a:ext uri="{28A0092B-C50C-407E-A947-70E740481C1C}">
                <a14:useLocalDpi xmlns:a14="http://schemas.microsoft.com/office/drawing/2010/main" val="0"/>
              </a:ext>
            </a:extLst>
          </a:blip>
          <a:srcRect b="3187"/>
          <a:stretch/>
        </p:blipFill>
        <p:spPr>
          <a:xfrm>
            <a:off x="7020732" y="658678"/>
            <a:ext cx="4726350" cy="5935850"/>
          </a:xfrm>
          <a:prstGeom prst="rect">
            <a:avLst/>
          </a:prstGeom>
        </p:spPr>
      </p:pic>
      <p:sp>
        <p:nvSpPr>
          <p:cNvPr id="4" name="正方形/長方形 3">
            <a:extLst>
              <a:ext uri="{FF2B5EF4-FFF2-40B4-BE49-F238E27FC236}">
                <a16:creationId xmlns:a16="http://schemas.microsoft.com/office/drawing/2014/main" id="{41C4CC5B-63FC-4E92-AA26-AA9FBDD3BF2F}"/>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5" name="テキスト ボックス 4">
            <a:extLst>
              <a:ext uri="{FF2B5EF4-FFF2-40B4-BE49-F238E27FC236}">
                <a16:creationId xmlns:a16="http://schemas.microsoft.com/office/drawing/2014/main" id="{F14CA03A-4FA8-4FA7-B999-2C09261D96EF}"/>
              </a:ext>
            </a:extLst>
          </p:cNvPr>
          <p:cNvSpPr txBox="1"/>
          <p:nvPr/>
        </p:nvSpPr>
        <p:spPr>
          <a:xfrm>
            <a:off x="441702" y="1022888"/>
            <a:ext cx="5493812" cy="4524315"/>
          </a:xfrm>
          <a:prstGeom prst="rect">
            <a:avLst/>
          </a:prstGeom>
          <a:noFill/>
        </p:spPr>
        <p:txBody>
          <a:bodyPr wrap="none" rtlCol="0">
            <a:spAutoFit/>
          </a:bodyPr>
          <a:lstStyle/>
          <a:p>
            <a:r>
              <a:rPr kumimoji="1" lang="ja-JP" altLang="en-US" b="1" dirty="0"/>
              <a:t>各企業向けフォーマット</a:t>
            </a:r>
            <a:endParaRPr kumimoji="1" lang="en-US" altLang="ja-JP" b="1" dirty="0"/>
          </a:p>
          <a:p>
            <a:endParaRPr kumimoji="1" lang="en-US" altLang="ja-JP" dirty="0"/>
          </a:p>
          <a:p>
            <a:r>
              <a:rPr kumimoji="1" lang="ja-JP" altLang="en-US" dirty="0"/>
              <a:t>　・定例会後、事務局よりファイルを送付します。</a:t>
            </a:r>
            <a:endParaRPr kumimoji="1" lang="en-US" altLang="ja-JP" dirty="0"/>
          </a:p>
          <a:p>
            <a:endParaRPr kumimoji="1" lang="en-US" altLang="ja-JP" dirty="0"/>
          </a:p>
          <a:p>
            <a:r>
              <a:rPr kumimoji="1" lang="ja-JP" altLang="en-US" dirty="0"/>
              <a:t>　・</a:t>
            </a:r>
            <a:r>
              <a:rPr kumimoji="1" lang="en-US" altLang="ja-JP" dirty="0"/>
              <a:t>2</a:t>
            </a:r>
            <a:r>
              <a:rPr kumimoji="1" lang="ja-JP" altLang="en-US" dirty="0"/>
              <a:t>月末までに提出をお願いします。・・・②</a:t>
            </a:r>
            <a:br>
              <a:rPr kumimoji="1" lang="en-US" altLang="ja-JP" dirty="0"/>
            </a:br>
            <a:r>
              <a:rPr kumimoji="1" lang="ja-JP" altLang="en-US" dirty="0"/>
              <a:t>　　（修正が何度も入ると思います）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5</a:t>
            </a:r>
            <a:r>
              <a:rPr kumimoji="1" lang="ja-JP" altLang="en-US" dirty="0"/>
              <a:t>日が最終</a:t>
            </a:r>
            <a:r>
              <a:rPr kumimoji="1" lang="en-US" altLang="ja-JP" dirty="0"/>
              <a:t>FIX</a:t>
            </a:r>
            <a:r>
              <a:rPr kumimoji="1" lang="ja-JP" altLang="en-US" dirty="0"/>
              <a:t>をしたい日・・・①</a:t>
            </a:r>
            <a:br>
              <a:rPr kumimoji="1" lang="en-US" altLang="ja-JP" dirty="0"/>
            </a:br>
            <a:r>
              <a:rPr kumimoji="1" lang="ja-JP" altLang="en-US" dirty="0"/>
              <a:t>　　（そこから江川が最終調整します）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11</a:t>
            </a:r>
            <a:r>
              <a:rPr kumimoji="1" lang="ja-JP" altLang="en-US" dirty="0"/>
              <a:t>日 総務省への提出</a:t>
            </a:r>
            <a:endParaRPr kumimoji="1" lang="en-US" altLang="ja-JP" dirty="0"/>
          </a:p>
          <a:p>
            <a:endParaRPr kumimoji="1" lang="en-US" altLang="ja-JP" dirty="0"/>
          </a:p>
          <a:p>
            <a:r>
              <a:rPr kumimoji="1" lang="ja-JP" altLang="en-US" b="1" dirty="0"/>
              <a:t>①</a:t>
            </a:r>
            <a:r>
              <a:rPr kumimoji="1" lang="en-US" altLang="ja-JP" b="1" dirty="0"/>
              <a:t>CSPFC</a:t>
            </a:r>
            <a:r>
              <a:rPr kumimoji="1" lang="ja-JP" altLang="en-US" b="1" dirty="0"/>
              <a:t>へ提出</a:t>
            </a:r>
            <a:endParaRPr kumimoji="1" lang="en-US" altLang="ja-JP" b="1" dirty="0"/>
          </a:p>
          <a:p>
            <a:r>
              <a:rPr kumimoji="1" lang="ja-JP" altLang="en-US" dirty="0"/>
              <a:t>　</a:t>
            </a:r>
            <a:r>
              <a:rPr kumimoji="1" lang="en-US" altLang="ja-JP" dirty="0"/>
              <a:t>OZ1,NEC</a:t>
            </a:r>
            <a:r>
              <a:rPr kumimoji="1" lang="ja-JP" altLang="en-US" dirty="0"/>
              <a:t>ネッツエスアイ</a:t>
            </a:r>
            <a:r>
              <a:rPr kumimoji="1" lang="en-US" altLang="ja-JP" dirty="0"/>
              <a:t>,</a:t>
            </a:r>
            <a:r>
              <a:rPr kumimoji="1" lang="ja-JP" altLang="en-US" dirty="0"/>
              <a:t>三井住友海上</a:t>
            </a:r>
            <a:br>
              <a:rPr kumimoji="1" lang="en-US" altLang="ja-JP" dirty="0"/>
            </a:br>
            <a:br>
              <a:rPr kumimoji="1" lang="en-US" altLang="ja-JP" dirty="0"/>
            </a:br>
            <a:r>
              <a:rPr kumimoji="1" lang="ja-JP" altLang="en-US" dirty="0"/>
              <a:t>②</a:t>
            </a:r>
            <a:r>
              <a:rPr kumimoji="1" lang="en-US" altLang="ja-JP" b="1" dirty="0"/>
              <a:t>OZ1,NEC</a:t>
            </a:r>
            <a:r>
              <a:rPr kumimoji="1" lang="ja-JP" altLang="en-US" b="1" dirty="0"/>
              <a:t>ネッツエスアイ</a:t>
            </a:r>
            <a:r>
              <a:rPr kumimoji="1" lang="en-US" altLang="ja-JP" b="1" dirty="0"/>
              <a:t>,</a:t>
            </a:r>
            <a:r>
              <a:rPr kumimoji="1" lang="ja-JP" altLang="en-US" b="1" dirty="0"/>
              <a:t>三井住友海上へ提出</a:t>
            </a:r>
            <a:br>
              <a:rPr kumimoji="1" lang="en-US" altLang="ja-JP" dirty="0"/>
            </a:br>
            <a:r>
              <a:rPr kumimoji="1" lang="ja-JP" altLang="en-US" dirty="0"/>
              <a:t>　各企業</a:t>
            </a:r>
            <a:br>
              <a:rPr kumimoji="1" lang="en-US" altLang="ja-JP" dirty="0"/>
            </a:br>
            <a:endParaRPr kumimoji="1" lang="ja-JP" altLang="en-US" dirty="0"/>
          </a:p>
        </p:txBody>
      </p:sp>
    </p:spTree>
    <p:extLst>
      <p:ext uri="{BB962C8B-B14F-4D97-AF65-F5344CB8AC3E}">
        <p14:creationId xmlns:p14="http://schemas.microsoft.com/office/powerpoint/2010/main" val="65401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7A8498-E869-4516-96EB-68FF8F5895BA}"/>
              </a:ext>
            </a:extLst>
          </p:cNvPr>
          <p:cNvPicPr>
            <a:picLocks noChangeAspect="1"/>
          </p:cNvPicPr>
          <p:nvPr/>
        </p:nvPicPr>
        <p:blipFill>
          <a:blip r:embed="rId2"/>
          <a:stretch>
            <a:fillRect/>
          </a:stretch>
        </p:blipFill>
        <p:spPr>
          <a:xfrm>
            <a:off x="344049" y="1167828"/>
            <a:ext cx="7056784" cy="3992202"/>
          </a:xfrm>
          <a:prstGeom prst="rect">
            <a:avLst/>
          </a:prstGeom>
        </p:spPr>
      </p:pic>
      <p:sp>
        <p:nvSpPr>
          <p:cNvPr id="4" name="テキスト ボックス 3">
            <a:extLst>
              <a:ext uri="{FF2B5EF4-FFF2-40B4-BE49-F238E27FC236}">
                <a16:creationId xmlns:a16="http://schemas.microsoft.com/office/drawing/2014/main" id="{2F36DAE5-DE7F-4576-B3AF-B118E5C48283}"/>
              </a:ext>
            </a:extLst>
          </p:cNvPr>
          <p:cNvSpPr txBox="1"/>
          <p:nvPr/>
        </p:nvSpPr>
        <p:spPr>
          <a:xfrm>
            <a:off x="7330698" y="1818757"/>
            <a:ext cx="4659824" cy="3416320"/>
          </a:xfrm>
          <a:prstGeom prst="rect">
            <a:avLst/>
          </a:prstGeom>
          <a:no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は</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の組み合わせです。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・まずは</a:t>
            </a:r>
            <a:r>
              <a:rPr lang="en-US" altLang="ja-JP" sz="1200" dirty="0">
                <a:latin typeface="ＭＳ ゴシック" panose="020B0609070205080204" pitchFamily="49" charset="-128"/>
                <a:ea typeface="ＭＳ ゴシック" panose="020B0609070205080204" pitchFamily="49" charset="-128"/>
              </a:rPr>
              <a:t>CSPFC</a:t>
            </a:r>
            <a:r>
              <a:rPr lang="ja-JP" altLang="en-US" sz="1200" dirty="0">
                <a:latin typeface="ＭＳ ゴシック" panose="020B0609070205080204" pitchFamily="49" charset="-128"/>
                <a:ea typeface="ＭＳ ゴシック" panose="020B0609070205080204" pitchFamily="49" charset="-128"/>
              </a:rPr>
              <a:t>に参加し、個人情報とプライバシーを確認してもらい、</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の</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が利用可能（インストール）になりますので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・そこから</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同士をつなぐのに企業での利用規約を確認して企業同士でアクセスに合意したうえでデータのトランザクションが発生しますので、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になります。</a:t>
            </a:r>
            <a:br>
              <a:rPr lang="ja-JP" altLang="en-US" sz="1200" dirty="0">
                <a:latin typeface="ＭＳ ゴシック" panose="020B0609070205080204" pitchFamily="49" charset="-128"/>
                <a:ea typeface="ＭＳ ゴシック" panose="020B0609070205080204" pitchFamily="49" charset="-128"/>
              </a:rPr>
            </a:br>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個人情報を含むデータを取り扱ううえで、確認や管理は少々多めに設定しております。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en-US" altLang="ja-JP" sz="1200" dirty="0">
                <a:latin typeface="ＭＳ ゴシック" panose="020B0609070205080204" pitchFamily="49" charset="-128"/>
                <a:ea typeface="ＭＳ ゴシック" panose="020B0609070205080204" pitchFamily="49" charset="-128"/>
              </a:rPr>
              <a:t>X-Road</a:t>
            </a:r>
            <a:r>
              <a:rPr lang="ja-JP" altLang="en-US" sz="1200" dirty="0">
                <a:latin typeface="ＭＳ ゴシック" panose="020B0609070205080204" pitchFamily="49" charset="-128"/>
                <a:ea typeface="ＭＳ ゴシック" panose="020B0609070205080204" pitchFamily="49" charset="-128"/>
              </a:rPr>
              <a:t>で言うと誰でもアクセス可能な</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の</a:t>
            </a:r>
            <a:r>
              <a:rPr lang="en-US" altLang="ja-JP" sz="1200" b="1" dirty="0">
                <a:solidFill>
                  <a:srgbClr val="FF0000"/>
                </a:solidFill>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になるので、</a:t>
            </a:r>
            <a:r>
              <a:rPr lang="en-US" altLang="ja-JP" sz="1200" dirty="0">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としてリリースも</a:t>
            </a:r>
            <a:br>
              <a:rPr lang="ja-JP" altLang="en-US" sz="1200" dirty="0">
                <a:latin typeface="ＭＳ ゴシック" panose="020B0609070205080204" pitchFamily="49" charset="-128"/>
                <a:ea typeface="ＭＳ ゴシック" panose="020B0609070205080204" pitchFamily="49" charset="-128"/>
              </a:rPr>
            </a:b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可能ですが、まだ日本の文化にはなじめないと思い</a:t>
            </a:r>
            <a:r>
              <a:rPr lang="en-US" altLang="ja-JP" sz="1200" dirty="0">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dirty="0">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を組み合わせてます。</a:t>
            </a:r>
            <a:endParaRPr lang="ja-JP" altLang="en-US" sz="1200" dirty="0"/>
          </a:p>
        </p:txBody>
      </p:sp>
      <p:sp>
        <p:nvSpPr>
          <p:cNvPr id="5" name="テキスト ボックス 4">
            <a:extLst>
              <a:ext uri="{FF2B5EF4-FFF2-40B4-BE49-F238E27FC236}">
                <a16:creationId xmlns:a16="http://schemas.microsoft.com/office/drawing/2014/main" id="{CA7F6474-F10E-4E22-BD01-CC4EB81CFF26}"/>
              </a:ext>
            </a:extLst>
          </p:cNvPr>
          <p:cNvSpPr txBox="1"/>
          <p:nvPr/>
        </p:nvSpPr>
        <p:spPr>
          <a:xfrm>
            <a:off x="2378990" y="5627621"/>
            <a:ext cx="7725192" cy="830997"/>
          </a:xfrm>
          <a:prstGeom prst="rect">
            <a:avLst/>
          </a:prstGeom>
          <a:noFill/>
        </p:spPr>
        <p:txBody>
          <a:bodyPr wrap="none" rtlCol="0">
            <a:spAutoFit/>
          </a:bodyPr>
          <a:lstStyle/>
          <a:p>
            <a:r>
              <a:rPr kumimoji="1" lang="en-US" altLang="ja-JP" sz="2400" dirty="0"/>
              <a:t>NEC</a:t>
            </a:r>
            <a:r>
              <a:rPr kumimoji="1" lang="ja-JP" altLang="en-US" sz="2400" dirty="0"/>
              <a:t>ネッツエスアイの</a:t>
            </a:r>
            <a:r>
              <a:rPr kumimoji="1" lang="en-US" altLang="ja-JP" sz="2400" dirty="0"/>
              <a:t>API</a:t>
            </a:r>
            <a:r>
              <a:rPr kumimoji="1" lang="ja-JP" altLang="en-US" sz="2400" dirty="0"/>
              <a:t>も定義と公開が必要です。</a:t>
            </a:r>
            <a:endParaRPr kumimoji="1" lang="en-US" altLang="ja-JP" sz="2400" dirty="0"/>
          </a:p>
          <a:p>
            <a:r>
              <a:rPr kumimoji="1" lang="ja-JP" altLang="en-US" sz="2400" dirty="0"/>
              <a:t>→基本は</a:t>
            </a:r>
            <a:r>
              <a:rPr kumimoji="1" lang="en-US" altLang="ja-JP" sz="2400" dirty="0"/>
              <a:t>CSPFC</a:t>
            </a:r>
            <a:r>
              <a:rPr kumimoji="1" lang="ja-JP" altLang="en-US" sz="2400" dirty="0"/>
              <a:t>会員企業のサイトに</a:t>
            </a:r>
            <a:r>
              <a:rPr kumimoji="1" lang="en-US" altLang="ja-JP" sz="2400" dirty="0"/>
              <a:t>Update</a:t>
            </a:r>
            <a:r>
              <a:rPr kumimoji="1" lang="ja-JP" altLang="en-US" sz="2400" dirty="0"/>
              <a:t>を行います。</a:t>
            </a:r>
          </a:p>
        </p:txBody>
      </p:sp>
      <p:sp>
        <p:nvSpPr>
          <p:cNvPr id="6" name="正方形/長方形 5">
            <a:extLst>
              <a:ext uri="{FF2B5EF4-FFF2-40B4-BE49-F238E27FC236}">
                <a16:creationId xmlns:a16="http://schemas.microsoft.com/office/drawing/2014/main" id="{EB40BE81-C894-42FF-A479-7BF7EAC1E71A}"/>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7" name="テキスト ボックス 6">
            <a:extLst>
              <a:ext uri="{FF2B5EF4-FFF2-40B4-BE49-F238E27FC236}">
                <a16:creationId xmlns:a16="http://schemas.microsoft.com/office/drawing/2014/main" id="{6D462C5E-F407-4C22-B7EE-8950995BCD99}"/>
              </a:ext>
            </a:extLst>
          </p:cNvPr>
          <p:cNvSpPr txBox="1"/>
          <p:nvPr/>
        </p:nvSpPr>
        <p:spPr>
          <a:xfrm>
            <a:off x="1022184" y="814880"/>
            <a:ext cx="3070071" cy="369332"/>
          </a:xfrm>
          <a:prstGeom prst="rect">
            <a:avLst/>
          </a:prstGeom>
          <a:noFill/>
        </p:spPr>
        <p:txBody>
          <a:bodyPr wrap="none" rtlCol="0">
            <a:spAutoFit/>
          </a:bodyPr>
          <a:lstStyle/>
          <a:p>
            <a:r>
              <a:rPr kumimoji="1" lang="en-US" altLang="ja-JP" dirty="0"/>
              <a:t>API</a:t>
            </a:r>
            <a:r>
              <a:rPr kumimoji="1" lang="ja-JP" altLang="en-US" dirty="0"/>
              <a:t>公開も納品の一部です。</a:t>
            </a:r>
          </a:p>
        </p:txBody>
      </p:sp>
    </p:spTree>
    <p:extLst>
      <p:ext uri="{BB962C8B-B14F-4D97-AF65-F5344CB8AC3E}">
        <p14:creationId xmlns:p14="http://schemas.microsoft.com/office/powerpoint/2010/main" val="2674493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9544" y="30396"/>
            <a:ext cx="9906000" cy="400110"/>
          </a:xfrm>
          <a:prstGeom prst="rect">
            <a:avLst/>
          </a:prstGeom>
          <a:noFill/>
        </p:spPr>
        <p:txBody>
          <a:bodyPr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　　スマートシティ推進事業　</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API</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の公開について</a:t>
            </a:r>
          </a:p>
        </p:txBody>
      </p:sp>
      <p:cxnSp>
        <p:nvCxnSpPr>
          <p:cNvPr id="38" name="直線コネクタ 37"/>
          <p:cNvCxnSpPr/>
          <p:nvPr/>
        </p:nvCxnSpPr>
        <p:spPr>
          <a:xfrm>
            <a:off x="1143000" y="476673"/>
            <a:ext cx="9906000" cy="12359"/>
          </a:xfrm>
          <a:prstGeom prst="line">
            <a:avLst/>
          </a:prstGeom>
          <a:noFill/>
          <a:ln w="28575" cap="flat" cmpd="sng" algn="ctr">
            <a:solidFill>
              <a:srgbClr val="ED7D31"/>
            </a:solidFill>
            <a:prstDash val="solid"/>
            <a:miter lim="800000"/>
          </a:ln>
          <a:effectLst/>
        </p:spPr>
      </p:cxnSp>
      <p:sp>
        <p:nvSpPr>
          <p:cNvPr id="17" name="正方形/長方形 16"/>
          <p:cNvSpPr/>
          <p:nvPr/>
        </p:nvSpPr>
        <p:spPr>
          <a:xfrm>
            <a:off x="1318637" y="620688"/>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公開先</a:t>
            </a:r>
          </a:p>
        </p:txBody>
      </p:sp>
      <p:sp>
        <p:nvSpPr>
          <p:cNvPr id="11" name="正方形/長方形 10"/>
          <p:cNvSpPr/>
          <p:nvPr/>
        </p:nvSpPr>
        <p:spPr>
          <a:xfrm>
            <a:off x="1342302" y="1884604"/>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公開項目</a:t>
            </a:r>
          </a:p>
        </p:txBody>
      </p:sp>
      <p:sp>
        <p:nvSpPr>
          <p:cNvPr id="12" name="テキスト ボックス 11"/>
          <p:cNvSpPr txBox="1"/>
          <p:nvPr/>
        </p:nvSpPr>
        <p:spPr>
          <a:xfrm>
            <a:off x="1498511" y="2332330"/>
            <a:ext cx="9412440" cy="600164"/>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スマートシティ官民連携プラットフォーム上に公開する</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情報は以下のとおり。</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項目名、提供者名（補助事業者名）、概要、リンク先</a:t>
            </a:r>
            <a:r>
              <a:rPr lang="en-US" altLang="ja-JP" sz="1400" dirty="0">
                <a:latin typeface="Meiryo UI" panose="020B0604030504040204" pitchFamily="50" charset="-128"/>
                <a:ea typeface="Meiryo UI" panose="020B0604030504040204" pitchFamily="50" charset="-128"/>
              </a:rPr>
              <a:t>URL</a:t>
            </a:r>
          </a:p>
        </p:txBody>
      </p:sp>
      <p:sp>
        <p:nvSpPr>
          <p:cNvPr id="21" name="テキスト ボックス 20"/>
          <p:cNvSpPr txBox="1"/>
          <p:nvPr/>
        </p:nvSpPr>
        <p:spPr>
          <a:xfrm>
            <a:off x="1441483" y="1050409"/>
            <a:ext cx="9417496"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スマートシティ官民連携プラットフォームホームページ内「スマートシティ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カタログサイト」に公開（</a:t>
            </a:r>
            <a:r>
              <a:rPr lang="en-US" altLang="ja-JP" sz="1400" dirty="0">
                <a:latin typeface="Meiryo UI" panose="020B0604030504040204" pitchFamily="50" charset="-128"/>
                <a:ea typeface="Meiryo UI" panose="020B0604030504040204" pitchFamily="50" charset="-128"/>
                <a:hlinkClick r:id="rId2"/>
              </a:rPr>
              <a:t> https://www.mlit.go.jp/scpf/efforts/index.html </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03040" y="3049216"/>
            <a:ext cx="9417496" cy="307777"/>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補助事業者側において、リンク先</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公開ページを作成願います。</a:t>
            </a:r>
            <a:endParaRPr lang="en-US" altLang="ja-JP"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1374357" y="3685256"/>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掲載の進め方</a:t>
            </a:r>
          </a:p>
        </p:txBody>
      </p:sp>
      <p:sp>
        <p:nvSpPr>
          <p:cNvPr id="25" name="テキスト ボックス 24"/>
          <p:cNvSpPr txBox="1"/>
          <p:nvPr/>
        </p:nvSpPr>
        <p:spPr>
          <a:xfrm>
            <a:off x="1508701" y="4315614"/>
            <a:ext cx="9412440" cy="892552"/>
          </a:xfrm>
          <a:prstGeom prst="rect">
            <a:avLst/>
          </a:prstGeom>
          <a:noFill/>
        </p:spPr>
        <p:txBody>
          <a:bodyPr wrap="square" rtlCol="0">
            <a:spAutoFit/>
          </a:bodyPr>
          <a:lstStyle/>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事業終了までに、補助事業者側において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公開ページの作成をお願いします。</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までに、最終検査資料の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つとして「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カタログ登録様式」を提出してください。</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準備でき次第、「スマートシティ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情報を公開します。</a:t>
            </a:r>
            <a:endParaRPr lang="en-US" altLang="ja-JP" sz="1400" dirty="0">
              <a:latin typeface="Meiryo UI" panose="020B0604030504040204" pitchFamily="50" charset="-128"/>
              <a:ea typeface="Meiryo UI" panose="020B0604030504040204" pitchFamily="50" charset="-128"/>
            </a:endParaRPr>
          </a:p>
        </p:txBody>
      </p:sp>
      <p:sp>
        <p:nvSpPr>
          <p:cNvPr id="26" name="スライド番号プレースホルダー 5"/>
          <p:cNvSpPr txBox="1">
            <a:spLocks/>
          </p:cNvSpPr>
          <p:nvPr/>
        </p:nvSpPr>
        <p:spPr>
          <a:xfrm>
            <a:off x="10498456" y="30483"/>
            <a:ext cx="504000" cy="365125"/>
          </a:xfrm>
          <a:prstGeom prst="rect">
            <a:avLst/>
          </a:prstGeom>
          <a:ln>
            <a:solidFill>
              <a:schemeClr val="tx1"/>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97ED7679-5968-4860-A5A3-ED6D058F82DC}" type="slidenum">
              <a:rPr lang="ja-JP" altLang="en-US">
                <a:solidFill>
                  <a:prstClr val="black"/>
                </a:solidFill>
              </a:rPr>
              <a:pPr>
                <a:defRPr/>
              </a:pPr>
              <a:t>15</a:t>
            </a:fld>
            <a:endParaRPr lang="ja-JP" altLang="en-US" dirty="0">
              <a:solidFill>
                <a:prstClr val="black"/>
              </a:solidFill>
            </a:endParaRPr>
          </a:p>
        </p:txBody>
      </p:sp>
    </p:spTree>
    <p:extLst>
      <p:ext uri="{BB962C8B-B14F-4D97-AF65-F5344CB8AC3E}">
        <p14:creationId xmlns:p14="http://schemas.microsoft.com/office/powerpoint/2010/main" val="7887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a:extLst>
              <a:ext uri="{FF2B5EF4-FFF2-40B4-BE49-F238E27FC236}">
                <a16:creationId xmlns:a16="http://schemas.microsoft.com/office/drawing/2014/main" id="{DD087DB2-68A5-4476-9FF1-9904AFC6C3A8}"/>
              </a:ext>
            </a:extLst>
          </p:cNvPr>
          <p:cNvGrpSpPr/>
          <p:nvPr/>
        </p:nvGrpSpPr>
        <p:grpSpPr>
          <a:xfrm>
            <a:off x="6946692" y="1286349"/>
            <a:ext cx="5096435" cy="3328147"/>
            <a:chOff x="2070847" y="1380565"/>
            <a:chExt cx="6795247" cy="4437529"/>
          </a:xfrm>
        </p:grpSpPr>
        <p:pic>
          <p:nvPicPr>
            <p:cNvPr id="44" name="図 43">
              <a:extLst>
                <a:ext uri="{FF2B5EF4-FFF2-40B4-BE49-F238E27FC236}">
                  <a16:creationId xmlns:a16="http://schemas.microsoft.com/office/drawing/2014/main" id="{B275C7AF-0280-4BD5-8983-772E0424CB3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426" t="14292" r="15951" b="14346"/>
            <a:stretch/>
          </p:blipFill>
          <p:spPr>
            <a:xfrm>
              <a:off x="2465293" y="1380566"/>
              <a:ext cx="6400801" cy="4437528"/>
            </a:xfrm>
            <a:prstGeom prst="rect">
              <a:avLst/>
            </a:prstGeom>
          </p:spPr>
        </p:pic>
        <p:sp>
          <p:nvSpPr>
            <p:cNvPr id="45" name="正方形/長方形 44">
              <a:extLst>
                <a:ext uri="{FF2B5EF4-FFF2-40B4-BE49-F238E27FC236}">
                  <a16:creationId xmlns:a16="http://schemas.microsoft.com/office/drawing/2014/main" id="{2BDF6ECE-4379-460F-A6F5-43364784A0B9}"/>
                </a:ext>
              </a:extLst>
            </p:cNvPr>
            <p:cNvSpPr/>
            <p:nvPr/>
          </p:nvSpPr>
          <p:spPr>
            <a:xfrm>
              <a:off x="2070847" y="1380565"/>
              <a:ext cx="2647848" cy="1362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latin typeface="BIZ UDゴシック" panose="020B0400000000000000" pitchFamily="49" charset="-128"/>
                <a:ea typeface="BIZ UDゴシック" panose="020B0400000000000000" pitchFamily="49" charset="-128"/>
              </a:endParaRPr>
            </a:p>
          </p:txBody>
        </p:sp>
      </p:grpSp>
      <p:pic>
        <p:nvPicPr>
          <p:cNvPr id="9" name="Picture 6" descr="[日本PSE取得品] Segway-Ninebot Kickscooter E25 電動キックスクーター 航空機クラス素材 トリプルブレーキ ムードライト アプリ連携 折りたたみ セグウェイ ナインボット 正規品">
            <a:extLst>
              <a:ext uri="{FF2B5EF4-FFF2-40B4-BE49-F238E27FC236}">
                <a16:creationId xmlns:a16="http://schemas.microsoft.com/office/drawing/2014/main" id="{EAE0E91C-FEDF-464A-99D9-53ACD4F752F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72" y="3668989"/>
            <a:ext cx="1663749" cy="229482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3ED9EF1D-B903-42ED-A90C-3396FB5A3A91}"/>
              </a:ext>
            </a:extLst>
          </p:cNvPr>
          <p:cNvSpPr txBox="1"/>
          <p:nvPr/>
        </p:nvSpPr>
        <p:spPr>
          <a:xfrm>
            <a:off x="475346" y="544861"/>
            <a:ext cx="4995556" cy="2277547"/>
          </a:xfrm>
          <a:prstGeom prst="rect">
            <a:avLst/>
          </a:prstGeom>
          <a:noFill/>
        </p:spPr>
        <p:txBody>
          <a:bodyPr wrap="square" rtlCol="0">
            <a:spAutoFit/>
          </a:bodyPr>
          <a:lstStyle/>
          <a:p>
            <a:r>
              <a:rPr kumimoji="1" lang="ja-JP" altLang="en-US" sz="2000" b="1" dirty="0"/>
              <a:t>スマホ教室、イベントで講習会</a:t>
            </a:r>
            <a:endParaRPr kumimoji="1" lang="en-US" altLang="ja-JP" sz="2000" b="1" dirty="0"/>
          </a:p>
          <a:p>
            <a:r>
              <a:rPr kumimoji="1" lang="ja-JP" altLang="en-US" sz="2000" b="1" dirty="0"/>
              <a:t>　・簡単管理アプリ（無償）</a:t>
            </a:r>
            <a:endParaRPr kumimoji="1" lang="en-US" altLang="ja-JP" sz="2000" b="1" dirty="0"/>
          </a:p>
          <a:p>
            <a:r>
              <a:rPr kumimoji="1" lang="ja-JP" altLang="en-US" sz="2000" b="1" dirty="0"/>
              <a:t>　・電動キックボード無償貸し出し</a:t>
            </a:r>
            <a:br>
              <a:rPr kumimoji="1" lang="en-US" altLang="ja-JP" sz="2000" b="1" dirty="0"/>
            </a:br>
            <a:r>
              <a:rPr kumimoji="1" lang="ja-JP" altLang="en-US" sz="2000" b="1" dirty="0"/>
              <a:t>　　（配置検討）</a:t>
            </a:r>
            <a:endParaRPr kumimoji="1" lang="en-US" altLang="ja-JP" sz="2000" b="1" dirty="0"/>
          </a:p>
          <a:p>
            <a:endParaRPr kumimoji="1" lang="en-US" altLang="ja-JP" sz="600" b="1" dirty="0"/>
          </a:p>
          <a:p>
            <a:r>
              <a:rPr kumimoji="1" lang="ja-JP" altLang="en-US" sz="2000" b="1" dirty="0"/>
              <a:t>電動キックボードチャレンジ</a:t>
            </a:r>
            <a:endParaRPr kumimoji="1" lang="en-US" altLang="ja-JP" sz="2000" b="1" dirty="0"/>
          </a:p>
          <a:p>
            <a:r>
              <a:rPr kumimoji="1" lang="ja-JP" altLang="en-US" dirty="0"/>
              <a:t>　何歳くらいまでの人が使えるか？</a:t>
            </a:r>
            <a:endParaRPr kumimoji="1" lang="en-US" altLang="ja-JP" dirty="0"/>
          </a:p>
          <a:p>
            <a:r>
              <a:rPr kumimoji="1" lang="ja-JP" altLang="en-US" dirty="0"/>
              <a:t>　使ってみたいと思えるか？</a:t>
            </a:r>
          </a:p>
        </p:txBody>
      </p:sp>
      <p:pic>
        <p:nvPicPr>
          <p:cNvPr id="12" name="Picture 8" descr="電動キックボードのイラスト（女性・ヘルメットあり）">
            <a:extLst>
              <a:ext uri="{FF2B5EF4-FFF2-40B4-BE49-F238E27FC236}">
                <a16:creationId xmlns:a16="http://schemas.microsoft.com/office/drawing/2014/main" id="{671B7891-F2D9-48E5-A95E-320A7667E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685" y="1056453"/>
            <a:ext cx="671042" cy="860310"/>
          </a:xfrm>
          <a:prstGeom prst="rect">
            <a:avLst/>
          </a:prstGeom>
          <a:noFill/>
          <a:extLst>
            <a:ext uri="{909E8E84-426E-40DD-AFC4-6F175D3DCCD1}">
              <a14:hiddenFill xmlns:a14="http://schemas.microsoft.com/office/drawing/2010/main">
                <a:solidFill>
                  <a:srgbClr val="FFFFFF"/>
                </a:solidFill>
              </a14:hiddenFill>
            </a:ext>
          </a:extLst>
        </p:spPr>
      </p:pic>
      <p:sp>
        <p:nvSpPr>
          <p:cNvPr id="46" name="楕円 45">
            <a:extLst>
              <a:ext uri="{FF2B5EF4-FFF2-40B4-BE49-F238E27FC236}">
                <a16:creationId xmlns:a16="http://schemas.microsoft.com/office/drawing/2014/main" id="{4936FF27-5448-45B7-904D-06DAB2A5EA2C}"/>
              </a:ext>
            </a:extLst>
          </p:cNvPr>
          <p:cNvSpPr/>
          <p:nvPr/>
        </p:nvSpPr>
        <p:spPr>
          <a:xfrm>
            <a:off x="7942811" y="2308327"/>
            <a:ext cx="1445278" cy="124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a:extLst>
              <a:ext uri="{FF2B5EF4-FFF2-40B4-BE49-F238E27FC236}">
                <a16:creationId xmlns:a16="http://schemas.microsoft.com/office/drawing/2014/main" id="{D1FDFE70-5EBF-42CC-A6F7-2DF3E9422844}"/>
              </a:ext>
            </a:extLst>
          </p:cNvPr>
          <p:cNvSpPr/>
          <p:nvPr/>
        </p:nvSpPr>
        <p:spPr>
          <a:xfrm>
            <a:off x="10067326" y="1797338"/>
            <a:ext cx="1445278" cy="124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69559D6F-CC49-4E4C-A88C-C439BDD9E0BB}"/>
              </a:ext>
            </a:extLst>
          </p:cNvPr>
          <p:cNvSpPr txBox="1"/>
          <p:nvPr/>
        </p:nvSpPr>
        <p:spPr>
          <a:xfrm>
            <a:off x="1534332" y="30998"/>
            <a:ext cx="6801862" cy="461665"/>
          </a:xfrm>
          <a:prstGeom prst="rect">
            <a:avLst/>
          </a:prstGeom>
          <a:noFill/>
        </p:spPr>
        <p:txBody>
          <a:bodyPr wrap="none" rtlCol="0">
            <a:spAutoFit/>
          </a:bodyPr>
          <a:lstStyle/>
          <a:p>
            <a:r>
              <a:rPr kumimoji="1" lang="ja-JP" altLang="en-US" sz="2400" b="1" dirty="0">
                <a:solidFill>
                  <a:schemeClr val="bg1"/>
                </a:solidFill>
              </a:rPr>
              <a:t>スマートモビリティチャレンジ（</a:t>
            </a:r>
            <a:r>
              <a:rPr kumimoji="1" lang="en-US" altLang="ja-JP" sz="2400" b="1" dirty="0">
                <a:solidFill>
                  <a:schemeClr val="bg1"/>
                </a:solidFill>
              </a:rPr>
              <a:t>2</a:t>
            </a:r>
            <a:r>
              <a:rPr kumimoji="1" lang="ja-JP" altLang="en-US" sz="2400" b="1" dirty="0">
                <a:solidFill>
                  <a:schemeClr val="bg1"/>
                </a:solidFill>
              </a:rPr>
              <a:t>次交通向け）</a:t>
            </a:r>
          </a:p>
        </p:txBody>
      </p:sp>
      <p:cxnSp>
        <p:nvCxnSpPr>
          <p:cNvPr id="50" name="直線矢印コネクタ 49">
            <a:extLst>
              <a:ext uri="{FF2B5EF4-FFF2-40B4-BE49-F238E27FC236}">
                <a16:creationId xmlns:a16="http://schemas.microsoft.com/office/drawing/2014/main" id="{06C2EDF9-E512-4B70-A0D6-EFA3E66AC832}"/>
              </a:ext>
            </a:extLst>
          </p:cNvPr>
          <p:cNvCxnSpPr>
            <a:cxnSpLocks/>
            <a:stCxn id="46" idx="2"/>
            <a:endCxn id="46" idx="6"/>
          </p:cNvCxnSpPr>
          <p:nvPr/>
        </p:nvCxnSpPr>
        <p:spPr>
          <a:xfrm>
            <a:off x="7942811" y="2933080"/>
            <a:ext cx="1445278"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047A9418-A7DC-408C-AC5E-7AFA7AD7C06E}"/>
              </a:ext>
            </a:extLst>
          </p:cNvPr>
          <p:cNvSpPr txBox="1"/>
          <p:nvPr/>
        </p:nvSpPr>
        <p:spPr>
          <a:xfrm>
            <a:off x="7835936" y="1964722"/>
            <a:ext cx="1569660" cy="369332"/>
          </a:xfrm>
          <a:prstGeom prst="rect">
            <a:avLst/>
          </a:prstGeom>
          <a:noFill/>
        </p:spPr>
        <p:txBody>
          <a:bodyPr wrap="none" rtlCol="0">
            <a:spAutoFit/>
          </a:bodyPr>
          <a:lstStyle/>
          <a:p>
            <a:r>
              <a:rPr kumimoji="1" lang="ja-JP" altLang="en-US" dirty="0"/>
              <a:t>直径</a:t>
            </a:r>
            <a:r>
              <a:rPr kumimoji="1" lang="en-US" altLang="ja-JP" dirty="0"/>
              <a:t>10Km</a:t>
            </a:r>
            <a:r>
              <a:rPr kumimoji="1" lang="ja-JP" altLang="en-US" dirty="0"/>
              <a:t>目安</a:t>
            </a:r>
          </a:p>
        </p:txBody>
      </p:sp>
      <p:sp>
        <p:nvSpPr>
          <p:cNvPr id="55" name="吹き出し: 四角形 54">
            <a:extLst>
              <a:ext uri="{FF2B5EF4-FFF2-40B4-BE49-F238E27FC236}">
                <a16:creationId xmlns:a16="http://schemas.microsoft.com/office/drawing/2014/main" id="{ECA9F24E-2E00-458A-80D2-A1C06E73BDD7}"/>
              </a:ext>
            </a:extLst>
          </p:cNvPr>
          <p:cNvSpPr/>
          <p:nvPr/>
        </p:nvSpPr>
        <p:spPr>
          <a:xfrm>
            <a:off x="5269417" y="4153546"/>
            <a:ext cx="2224007" cy="526942"/>
          </a:xfrm>
          <a:prstGeom prst="wedgeRectCallout">
            <a:avLst>
              <a:gd name="adj1" fmla="val -75020"/>
              <a:gd name="adj2" fmla="val 31465"/>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ミマモルメ</a:t>
            </a:r>
            <a:endParaRPr kumimoji="1" lang="en-US" altLang="ja-JP" sz="1400" dirty="0"/>
          </a:p>
          <a:p>
            <a:r>
              <a:rPr kumimoji="1" lang="ja-JP" altLang="en-US" sz="1400" dirty="0"/>
              <a:t>ぐるぐる巻きで付ける？</a:t>
            </a:r>
          </a:p>
        </p:txBody>
      </p:sp>
      <p:sp>
        <p:nvSpPr>
          <p:cNvPr id="56" name="テキスト ボックス 55">
            <a:extLst>
              <a:ext uri="{FF2B5EF4-FFF2-40B4-BE49-F238E27FC236}">
                <a16:creationId xmlns:a16="http://schemas.microsoft.com/office/drawing/2014/main" id="{0899090F-9664-44FD-95BD-1215E54A129A}"/>
              </a:ext>
            </a:extLst>
          </p:cNvPr>
          <p:cNvSpPr txBox="1"/>
          <p:nvPr/>
        </p:nvSpPr>
        <p:spPr>
          <a:xfrm>
            <a:off x="3892424" y="5921550"/>
            <a:ext cx="3877985" cy="646331"/>
          </a:xfrm>
          <a:prstGeom prst="rect">
            <a:avLst/>
          </a:prstGeom>
          <a:noFill/>
        </p:spPr>
        <p:txBody>
          <a:bodyPr wrap="none" rtlCol="0">
            <a:spAutoFit/>
          </a:bodyPr>
          <a:lstStyle/>
          <a:p>
            <a:r>
              <a:rPr kumimoji="1" lang="ja-JP" altLang="en-US" dirty="0"/>
              <a:t>管理アプリは豊能アプリで貸し出し</a:t>
            </a:r>
            <a:endParaRPr kumimoji="1" lang="en-US" altLang="ja-JP" dirty="0"/>
          </a:p>
          <a:p>
            <a:r>
              <a:rPr kumimoji="1" lang="ja-JP" altLang="en-US" dirty="0"/>
              <a:t>山遊び向けマウンテンバイクも？</a:t>
            </a:r>
          </a:p>
        </p:txBody>
      </p:sp>
      <p:sp>
        <p:nvSpPr>
          <p:cNvPr id="57" name="吹き出し: 四角形 56">
            <a:extLst>
              <a:ext uri="{FF2B5EF4-FFF2-40B4-BE49-F238E27FC236}">
                <a16:creationId xmlns:a16="http://schemas.microsoft.com/office/drawing/2014/main" id="{04694FA8-9B6D-4172-841E-3FBFD0E00FD9}"/>
              </a:ext>
            </a:extLst>
          </p:cNvPr>
          <p:cNvSpPr/>
          <p:nvPr/>
        </p:nvSpPr>
        <p:spPr>
          <a:xfrm>
            <a:off x="5412808" y="3555756"/>
            <a:ext cx="2224007" cy="526942"/>
          </a:xfrm>
          <a:prstGeom prst="wedgeRectCallout">
            <a:avLst>
              <a:gd name="adj1" fmla="val -75020"/>
              <a:gd name="adj2" fmla="val 31465"/>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盗難防止で、豊能カラーで黄色に塗る？</a:t>
            </a:r>
          </a:p>
        </p:txBody>
      </p:sp>
      <p:sp>
        <p:nvSpPr>
          <p:cNvPr id="58" name="吹き出し: 四角形 57">
            <a:extLst>
              <a:ext uri="{FF2B5EF4-FFF2-40B4-BE49-F238E27FC236}">
                <a16:creationId xmlns:a16="http://schemas.microsoft.com/office/drawing/2014/main" id="{F0BD553A-19C8-43D2-ACE6-F48F3C4F27B1}"/>
              </a:ext>
            </a:extLst>
          </p:cNvPr>
          <p:cNvSpPr/>
          <p:nvPr/>
        </p:nvSpPr>
        <p:spPr>
          <a:xfrm>
            <a:off x="5173244" y="4743713"/>
            <a:ext cx="2224007" cy="526942"/>
          </a:xfrm>
          <a:prstGeom prst="wedgeRectCallout">
            <a:avLst>
              <a:gd name="adj1" fmla="val -75020"/>
              <a:gd name="adj2" fmla="val 31465"/>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スポンサー企業募集</a:t>
            </a:r>
            <a:endParaRPr kumimoji="1" lang="en-US" altLang="ja-JP" sz="1400" dirty="0"/>
          </a:p>
          <a:p>
            <a:r>
              <a:rPr kumimoji="1" lang="ja-JP" altLang="en-US" sz="1400" dirty="0"/>
              <a:t>（会社のロゴ）</a:t>
            </a:r>
          </a:p>
        </p:txBody>
      </p:sp>
      <p:sp>
        <p:nvSpPr>
          <p:cNvPr id="59" name="吹き出し: 四角形 58">
            <a:extLst>
              <a:ext uri="{FF2B5EF4-FFF2-40B4-BE49-F238E27FC236}">
                <a16:creationId xmlns:a16="http://schemas.microsoft.com/office/drawing/2014/main" id="{F5B485B6-5CE6-4B0F-9089-63DF5C3FA396}"/>
              </a:ext>
            </a:extLst>
          </p:cNvPr>
          <p:cNvSpPr/>
          <p:nvPr/>
        </p:nvSpPr>
        <p:spPr>
          <a:xfrm>
            <a:off x="3892424" y="3075424"/>
            <a:ext cx="2561640" cy="349650"/>
          </a:xfrm>
          <a:prstGeom prst="wedgeRectCallout">
            <a:avLst>
              <a:gd name="adj1" fmla="val -20956"/>
              <a:gd name="adj2" fmla="val 94659"/>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400" dirty="0"/>
              <a:t>三井住友海上の保険はある？</a:t>
            </a:r>
          </a:p>
        </p:txBody>
      </p:sp>
      <p:pic>
        <p:nvPicPr>
          <p:cNvPr id="4" name="図 3">
            <a:extLst>
              <a:ext uri="{FF2B5EF4-FFF2-40B4-BE49-F238E27FC236}">
                <a16:creationId xmlns:a16="http://schemas.microsoft.com/office/drawing/2014/main" id="{98DACDE2-A546-4284-9D45-136D21F0D8D6}"/>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305" y="3577288"/>
            <a:ext cx="1752592" cy="1586121"/>
          </a:xfrm>
          <a:prstGeom prst="rect">
            <a:avLst/>
          </a:prstGeom>
        </p:spPr>
      </p:pic>
      <p:sp>
        <p:nvSpPr>
          <p:cNvPr id="5" name="テキスト ボックス 4">
            <a:extLst>
              <a:ext uri="{FF2B5EF4-FFF2-40B4-BE49-F238E27FC236}">
                <a16:creationId xmlns:a16="http://schemas.microsoft.com/office/drawing/2014/main" id="{3E54886E-DD23-49E2-9AFA-F6A188C68641}"/>
              </a:ext>
            </a:extLst>
          </p:cNvPr>
          <p:cNvSpPr txBox="1"/>
          <p:nvPr/>
        </p:nvSpPr>
        <p:spPr>
          <a:xfrm>
            <a:off x="206007" y="3251087"/>
            <a:ext cx="1531188" cy="253916"/>
          </a:xfrm>
          <a:prstGeom prst="rect">
            <a:avLst/>
          </a:prstGeom>
          <a:noFill/>
        </p:spPr>
        <p:txBody>
          <a:bodyPr wrap="none" rtlCol="0">
            <a:spAutoFit/>
          </a:bodyPr>
          <a:lstStyle/>
          <a:p>
            <a:r>
              <a:rPr kumimoji="1" lang="ja-JP" altLang="en-US" sz="1050" dirty="0"/>
              <a:t>フューチャー参加検討</a:t>
            </a:r>
          </a:p>
        </p:txBody>
      </p:sp>
      <p:sp>
        <p:nvSpPr>
          <p:cNvPr id="11" name="テキスト ボックス 10">
            <a:extLst>
              <a:ext uri="{FF2B5EF4-FFF2-40B4-BE49-F238E27FC236}">
                <a16:creationId xmlns:a16="http://schemas.microsoft.com/office/drawing/2014/main" id="{E740E675-93BF-4097-AC6B-C47C71B7B990}"/>
              </a:ext>
            </a:extLst>
          </p:cNvPr>
          <p:cNvSpPr txBox="1"/>
          <p:nvPr/>
        </p:nvSpPr>
        <p:spPr>
          <a:xfrm>
            <a:off x="138680" y="5117205"/>
            <a:ext cx="1665841" cy="261610"/>
          </a:xfrm>
          <a:prstGeom prst="rect">
            <a:avLst/>
          </a:prstGeom>
          <a:noFill/>
        </p:spPr>
        <p:txBody>
          <a:bodyPr wrap="none" rtlCol="0">
            <a:spAutoFit/>
          </a:bodyPr>
          <a:lstStyle/>
          <a:p>
            <a:r>
              <a:rPr kumimoji="1" lang="en-US" altLang="ja-JP" sz="1100" dirty="0"/>
              <a:t>1</a:t>
            </a:r>
            <a:r>
              <a:rPr kumimoji="1" lang="ja-JP" altLang="en-US" sz="1100" dirty="0"/>
              <a:t>台</a:t>
            </a:r>
            <a:r>
              <a:rPr kumimoji="1" lang="en-US" altLang="ja-JP" sz="1100" dirty="0"/>
              <a:t>30</a:t>
            </a:r>
            <a:r>
              <a:rPr kumimoji="1" lang="ja-JP" altLang="en-US" sz="1100" dirty="0"/>
              <a:t>万円くらい・・・</a:t>
            </a:r>
          </a:p>
        </p:txBody>
      </p:sp>
      <p:sp>
        <p:nvSpPr>
          <p:cNvPr id="28" name="テキスト ボックス 27">
            <a:extLst>
              <a:ext uri="{FF2B5EF4-FFF2-40B4-BE49-F238E27FC236}">
                <a16:creationId xmlns:a16="http://schemas.microsoft.com/office/drawing/2014/main" id="{4B1D4BDE-D584-4AA6-B642-65DC3AB01866}"/>
              </a:ext>
            </a:extLst>
          </p:cNvPr>
          <p:cNvSpPr txBox="1"/>
          <p:nvPr/>
        </p:nvSpPr>
        <p:spPr>
          <a:xfrm>
            <a:off x="107752" y="5502150"/>
            <a:ext cx="2967232" cy="1015663"/>
          </a:xfrm>
          <a:prstGeom prst="rect">
            <a:avLst/>
          </a:prstGeom>
          <a:noFill/>
        </p:spPr>
        <p:txBody>
          <a:bodyPr wrap="square">
            <a:spAutoFit/>
          </a:bodyPr>
          <a:lstStyle/>
          <a:p>
            <a:r>
              <a:rPr lang="ja-JP" altLang="en-US" sz="1200" b="0" i="0" dirty="0">
                <a:solidFill>
                  <a:srgbClr val="3B3B3B"/>
                </a:solidFill>
                <a:effectLst/>
                <a:latin typeface="Hiragino Kaku Gothic ProN"/>
              </a:rPr>
              <a:t>■利用料金</a:t>
            </a:r>
            <a:br>
              <a:rPr lang="ja-JP" altLang="en-US" sz="1200" dirty="0"/>
            </a:br>
            <a:r>
              <a:rPr lang="ja-JP" altLang="en-US" sz="1200" b="0" i="0" dirty="0">
                <a:solidFill>
                  <a:srgbClr val="3B3B3B"/>
                </a:solidFill>
                <a:effectLst/>
                <a:latin typeface="Hiragino Kaku Gothic ProN"/>
              </a:rPr>
              <a:t>・初乗り</a:t>
            </a:r>
            <a:r>
              <a:rPr lang="en-US" altLang="ja-JP" sz="1200" b="0" i="0" dirty="0">
                <a:solidFill>
                  <a:srgbClr val="3B3B3B"/>
                </a:solidFill>
                <a:effectLst/>
                <a:latin typeface="Hiragino Kaku Gothic ProN"/>
              </a:rPr>
              <a:t>: 165</a:t>
            </a:r>
            <a:r>
              <a:rPr lang="ja-JP" altLang="en-US" sz="1200" b="0" i="0" dirty="0">
                <a:solidFill>
                  <a:srgbClr val="3B3B3B"/>
                </a:solidFill>
                <a:effectLst/>
                <a:latin typeface="Hiragino Kaku Gothic ProN"/>
              </a:rPr>
              <a:t>円</a:t>
            </a:r>
            <a:r>
              <a:rPr lang="en-US" altLang="ja-JP" sz="1200" b="0" i="0" dirty="0">
                <a:solidFill>
                  <a:srgbClr val="3B3B3B"/>
                </a:solidFill>
                <a:effectLst/>
                <a:latin typeface="Hiragino Kaku Gothic ProN"/>
              </a:rPr>
              <a:t>/10</a:t>
            </a:r>
            <a:r>
              <a:rPr lang="ja-JP" altLang="en-US" sz="1200" b="0" i="0" dirty="0">
                <a:solidFill>
                  <a:srgbClr val="3B3B3B"/>
                </a:solidFill>
                <a:effectLst/>
                <a:latin typeface="Hiragino Kaku Gothic ProN"/>
              </a:rPr>
              <a:t>分　以降</a:t>
            </a:r>
            <a:r>
              <a:rPr lang="en-US" altLang="ja-JP" sz="1200" b="0" i="0" dirty="0">
                <a:solidFill>
                  <a:srgbClr val="3B3B3B"/>
                </a:solidFill>
                <a:effectLst/>
                <a:latin typeface="Hiragino Kaku Gothic ProN"/>
              </a:rPr>
              <a:t>55</a:t>
            </a:r>
            <a:r>
              <a:rPr lang="ja-JP" altLang="en-US" sz="1200" b="0" i="0" dirty="0">
                <a:solidFill>
                  <a:srgbClr val="3B3B3B"/>
                </a:solidFill>
                <a:effectLst/>
                <a:latin typeface="Hiragino Kaku Gothic ProN"/>
              </a:rPr>
              <a:t>円</a:t>
            </a:r>
            <a:r>
              <a:rPr lang="en-US" altLang="ja-JP" sz="1200" b="0" i="0" dirty="0">
                <a:solidFill>
                  <a:srgbClr val="3B3B3B"/>
                </a:solidFill>
                <a:effectLst/>
                <a:latin typeface="Hiragino Kaku Gothic ProN"/>
              </a:rPr>
              <a:t>/5</a:t>
            </a:r>
            <a:r>
              <a:rPr lang="ja-JP" altLang="en-US" sz="1200" b="0" i="0" dirty="0">
                <a:solidFill>
                  <a:srgbClr val="3B3B3B"/>
                </a:solidFill>
                <a:effectLst/>
                <a:latin typeface="Hiragino Kaku Gothic ProN"/>
              </a:rPr>
              <a:t>分</a:t>
            </a:r>
            <a:br>
              <a:rPr lang="ja-JP" altLang="en-US" sz="1200" dirty="0"/>
            </a:br>
            <a:r>
              <a:rPr lang="ja-JP" altLang="en-US" sz="1200" b="0" i="0" dirty="0">
                <a:solidFill>
                  <a:srgbClr val="3B3B3B"/>
                </a:solidFill>
                <a:effectLst/>
                <a:latin typeface="Hiragino Kaku Gothic ProN"/>
              </a:rPr>
              <a:t>・</a:t>
            </a:r>
            <a:r>
              <a:rPr lang="en-US" altLang="ja-JP" sz="1200" b="0" i="0" dirty="0">
                <a:solidFill>
                  <a:srgbClr val="3B3B3B"/>
                </a:solidFill>
                <a:effectLst/>
                <a:latin typeface="Hiragino Kaku Gothic ProN"/>
              </a:rPr>
              <a:t>3</a:t>
            </a:r>
            <a:r>
              <a:rPr lang="ja-JP" altLang="en-US" sz="1200" b="0" i="0" dirty="0">
                <a:solidFill>
                  <a:srgbClr val="3B3B3B"/>
                </a:solidFill>
                <a:effectLst/>
                <a:latin typeface="Hiragino Kaku Gothic ProN"/>
              </a:rPr>
              <a:t>時間　</a:t>
            </a:r>
            <a:r>
              <a:rPr lang="en-US" altLang="ja-JP" sz="1200" b="0" i="0" dirty="0">
                <a:solidFill>
                  <a:srgbClr val="3B3B3B"/>
                </a:solidFill>
                <a:effectLst/>
                <a:latin typeface="Hiragino Kaku Gothic ProN"/>
              </a:rPr>
              <a:t>1650</a:t>
            </a:r>
            <a:r>
              <a:rPr lang="ja-JP" altLang="en-US" sz="1200" b="0" i="0" dirty="0">
                <a:solidFill>
                  <a:srgbClr val="3B3B3B"/>
                </a:solidFill>
                <a:effectLst/>
                <a:latin typeface="Hiragino Kaku Gothic ProN"/>
              </a:rPr>
              <a:t>円</a:t>
            </a:r>
            <a:br>
              <a:rPr lang="ja-JP" altLang="en-US" sz="1200" dirty="0"/>
            </a:br>
            <a:r>
              <a:rPr lang="ja-JP" altLang="en-US" sz="1200" b="0" i="0" dirty="0">
                <a:solidFill>
                  <a:srgbClr val="3B3B3B"/>
                </a:solidFill>
                <a:effectLst/>
                <a:latin typeface="Hiragino Kaku Gothic ProN"/>
              </a:rPr>
              <a:t>・</a:t>
            </a:r>
            <a:r>
              <a:rPr lang="en-US" altLang="ja-JP" sz="1200" b="0" i="0" dirty="0">
                <a:solidFill>
                  <a:srgbClr val="3B3B3B"/>
                </a:solidFill>
                <a:effectLst/>
                <a:latin typeface="Hiragino Kaku Gothic ProN"/>
              </a:rPr>
              <a:t>6</a:t>
            </a:r>
            <a:r>
              <a:rPr lang="ja-JP" altLang="en-US" sz="1200" b="0" i="0" dirty="0">
                <a:solidFill>
                  <a:srgbClr val="3B3B3B"/>
                </a:solidFill>
                <a:effectLst/>
                <a:latin typeface="Hiragino Kaku Gothic ProN"/>
              </a:rPr>
              <a:t>時間　</a:t>
            </a:r>
            <a:r>
              <a:rPr lang="en-US" altLang="ja-JP" sz="1200" b="0" i="0" dirty="0">
                <a:solidFill>
                  <a:srgbClr val="3B3B3B"/>
                </a:solidFill>
                <a:effectLst/>
                <a:latin typeface="Hiragino Kaku Gothic ProN"/>
              </a:rPr>
              <a:t>2750</a:t>
            </a:r>
            <a:r>
              <a:rPr lang="ja-JP" altLang="en-US" sz="1200" b="0" i="0" dirty="0">
                <a:solidFill>
                  <a:srgbClr val="3B3B3B"/>
                </a:solidFill>
                <a:effectLst/>
                <a:latin typeface="Hiragino Kaku Gothic ProN"/>
              </a:rPr>
              <a:t>円</a:t>
            </a:r>
            <a:br>
              <a:rPr lang="ja-JP" altLang="en-US" sz="1200" dirty="0"/>
            </a:br>
            <a:r>
              <a:rPr lang="ja-JP" altLang="en-US" sz="1200" b="0" i="0" dirty="0">
                <a:solidFill>
                  <a:srgbClr val="3B3B3B"/>
                </a:solidFill>
                <a:effectLst/>
                <a:latin typeface="Hiragino Kaku Gothic ProN"/>
              </a:rPr>
              <a:t>・ナイトプラン</a:t>
            </a:r>
            <a:r>
              <a:rPr lang="en-US" altLang="ja-JP" sz="1200" b="0" i="0" dirty="0">
                <a:solidFill>
                  <a:srgbClr val="3B3B3B"/>
                </a:solidFill>
                <a:effectLst/>
                <a:latin typeface="Hiragino Kaku Gothic ProN"/>
              </a:rPr>
              <a:t>: 20:00 - 08:00</a:t>
            </a:r>
            <a:r>
              <a:rPr lang="ja-JP" altLang="en-US" sz="1200" b="0" i="0" dirty="0">
                <a:solidFill>
                  <a:srgbClr val="3B3B3B"/>
                </a:solidFill>
                <a:effectLst/>
                <a:latin typeface="Hiragino Kaku Gothic ProN"/>
              </a:rPr>
              <a:t>　 </a:t>
            </a:r>
            <a:r>
              <a:rPr lang="en-US" altLang="ja-JP" sz="1200" b="0" i="0" dirty="0">
                <a:solidFill>
                  <a:srgbClr val="3B3B3B"/>
                </a:solidFill>
                <a:effectLst/>
                <a:latin typeface="Hiragino Kaku Gothic ProN"/>
              </a:rPr>
              <a:t>880</a:t>
            </a:r>
            <a:r>
              <a:rPr lang="ja-JP" altLang="en-US" sz="1200" b="0" i="0" dirty="0">
                <a:solidFill>
                  <a:srgbClr val="3B3B3B"/>
                </a:solidFill>
                <a:effectLst/>
                <a:latin typeface="Hiragino Kaku Gothic ProN"/>
              </a:rPr>
              <a:t>円</a:t>
            </a:r>
            <a:endParaRPr lang="ja-JP" altLang="en-US" sz="1200" dirty="0"/>
          </a:p>
        </p:txBody>
      </p:sp>
      <p:pic>
        <p:nvPicPr>
          <p:cNvPr id="3" name="図 2">
            <a:extLst>
              <a:ext uri="{FF2B5EF4-FFF2-40B4-BE49-F238E27FC236}">
                <a16:creationId xmlns:a16="http://schemas.microsoft.com/office/drawing/2014/main" id="{AA7DCD16-4943-4202-8E84-8B58AEE30AF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60649" y="3854361"/>
            <a:ext cx="1419979" cy="1586122"/>
          </a:xfrm>
          <a:prstGeom prst="rect">
            <a:avLst/>
          </a:prstGeom>
        </p:spPr>
      </p:pic>
      <p:sp>
        <p:nvSpPr>
          <p:cNvPr id="6" name="矢印: 右 5">
            <a:extLst>
              <a:ext uri="{FF2B5EF4-FFF2-40B4-BE49-F238E27FC236}">
                <a16:creationId xmlns:a16="http://schemas.microsoft.com/office/drawing/2014/main" id="{03DEC2C1-7086-4AAB-B099-F636B2402F9F}"/>
              </a:ext>
            </a:extLst>
          </p:cNvPr>
          <p:cNvSpPr/>
          <p:nvPr/>
        </p:nvSpPr>
        <p:spPr>
          <a:xfrm>
            <a:off x="3680628" y="4417017"/>
            <a:ext cx="605644" cy="3693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6FD3A126-7BB0-47AA-A148-322A1CC8665D}"/>
              </a:ext>
            </a:extLst>
          </p:cNvPr>
          <p:cNvSpPr txBox="1"/>
          <p:nvPr/>
        </p:nvSpPr>
        <p:spPr>
          <a:xfrm>
            <a:off x="3429452" y="4153546"/>
            <a:ext cx="1107996" cy="276999"/>
          </a:xfrm>
          <a:prstGeom prst="rect">
            <a:avLst/>
          </a:prstGeom>
          <a:noFill/>
        </p:spPr>
        <p:txBody>
          <a:bodyPr wrap="none" rtlCol="0">
            <a:spAutoFit/>
          </a:bodyPr>
          <a:lstStyle/>
          <a:p>
            <a:r>
              <a:rPr kumimoji="1" lang="ja-JP" altLang="en-US" sz="1200" dirty="0"/>
              <a:t>くっつける？</a:t>
            </a:r>
          </a:p>
        </p:txBody>
      </p:sp>
      <p:sp>
        <p:nvSpPr>
          <p:cNvPr id="8" name="テキスト ボックス 7">
            <a:extLst>
              <a:ext uri="{FF2B5EF4-FFF2-40B4-BE49-F238E27FC236}">
                <a16:creationId xmlns:a16="http://schemas.microsoft.com/office/drawing/2014/main" id="{7FB79A12-DD0E-40BC-B0B8-2E3FB36CD6AC}"/>
              </a:ext>
            </a:extLst>
          </p:cNvPr>
          <p:cNvSpPr txBox="1"/>
          <p:nvPr/>
        </p:nvSpPr>
        <p:spPr>
          <a:xfrm>
            <a:off x="8532206" y="5041719"/>
            <a:ext cx="2954655" cy="369332"/>
          </a:xfrm>
          <a:prstGeom prst="rect">
            <a:avLst/>
          </a:prstGeom>
          <a:noFill/>
        </p:spPr>
        <p:txBody>
          <a:bodyPr wrap="none" rtlCol="0">
            <a:spAutoFit/>
          </a:bodyPr>
          <a:lstStyle/>
          <a:p>
            <a:r>
              <a:rPr kumimoji="1" lang="ja-JP" altLang="en-US" dirty="0"/>
              <a:t>実施場所は豊能町で検討中</a:t>
            </a:r>
          </a:p>
        </p:txBody>
      </p:sp>
    </p:spTree>
    <p:extLst>
      <p:ext uri="{BB962C8B-B14F-4D97-AF65-F5344CB8AC3E}">
        <p14:creationId xmlns:p14="http://schemas.microsoft.com/office/powerpoint/2010/main" val="201492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2430DA-6FC4-4A66-9D8E-4EB930253A68}"/>
              </a:ext>
            </a:extLst>
          </p:cNvPr>
          <p:cNvPicPr>
            <a:picLocks noChangeAspect="1"/>
          </p:cNvPicPr>
          <p:nvPr/>
        </p:nvPicPr>
        <p:blipFill rotWithShape="1">
          <a:blip r:embed="rId2"/>
          <a:srcRect l="9091" t="12343" r="22955" b="2902"/>
          <a:stretch/>
        </p:blipFill>
        <p:spPr>
          <a:xfrm>
            <a:off x="199819" y="2828593"/>
            <a:ext cx="4401135" cy="2973343"/>
          </a:xfrm>
          <a:prstGeom prst="rect">
            <a:avLst/>
          </a:prstGeom>
        </p:spPr>
      </p:pic>
      <p:sp>
        <p:nvSpPr>
          <p:cNvPr id="4" name="テキスト ボックス 3">
            <a:extLst>
              <a:ext uri="{FF2B5EF4-FFF2-40B4-BE49-F238E27FC236}">
                <a16:creationId xmlns:a16="http://schemas.microsoft.com/office/drawing/2014/main" id="{EEA1AF79-7C9D-4B68-A777-3E62448685F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ベータ</a:t>
            </a:r>
            <a:r>
              <a:rPr lang="en-US" altLang="ja-JP" dirty="0">
                <a:solidFill>
                  <a:schemeClr val="bg1"/>
                </a:solidFill>
              </a:rPr>
              <a:t>―</a:t>
            </a:r>
            <a:r>
              <a:rPr lang="ja-JP" altLang="en-US" dirty="0">
                <a:solidFill>
                  <a:schemeClr val="bg1"/>
                </a:solidFill>
              </a:rPr>
              <a:t>版リリース</a:t>
            </a:r>
          </a:p>
        </p:txBody>
      </p:sp>
      <p:sp>
        <p:nvSpPr>
          <p:cNvPr id="5" name="テキスト ボックス 4">
            <a:extLst>
              <a:ext uri="{FF2B5EF4-FFF2-40B4-BE49-F238E27FC236}">
                <a16:creationId xmlns:a16="http://schemas.microsoft.com/office/drawing/2014/main" id="{0C05AF53-8136-433E-B7C4-A68CFE33217A}"/>
              </a:ext>
            </a:extLst>
          </p:cNvPr>
          <p:cNvSpPr txBox="1"/>
          <p:nvPr/>
        </p:nvSpPr>
        <p:spPr>
          <a:xfrm>
            <a:off x="162733" y="589264"/>
            <a:ext cx="6532558" cy="923330"/>
          </a:xfrm>
          <a:prstGeom prst="rect">
            <a:avLst/>
          </a:prstGeom>
          <a:noFill/>
        </p:spPr>
        <p:txBody>
          <a:bodyPr wrap="none" rtlCol="0">
            <a:spAutoFit/>
          </a:bodyPr>
          <a:lstStyle/>
          <a:p>
            <a:r>
              <a:rPr kumimoji="1" lang="en-US" altLang="ja-JP" dirty="0"/>
              <a:t>12</a:t>
            </a:r>
            <a:r>
              <a:rPr kumimoji="1" lang="ja-JP" altLang="en-US" dirty="0"/>
              <a:t>月</a:t>
            </a:r>
            <a:r>
              <a:rPr kumimoji="1" lang="en-US" altLang="ja-JP" dirty="0"/>
              <a:t>1</a:t>
            </a:r>
            <a:r>
              <a:rPr kumimoji="1" lang="ja-JP" altLang="en-US" dirty="0"/>
              <a:t>日　アルファー版リリース（Ｗｅｂアプリ）</a:t>
            </a:r>
            <a:endParaRPr kumimoji="1" lang="en-US" altLang="ja-JP" dirty="0"/>
          </a:p>
          <a:p>
            <a:r>
              <a:rPr kumimoji="1" lang="en-US" altLang="ja-JP" b="1" dirty="0"/>
              <a:t>1</a:t>
            </a:r>
            <a:r>
              <a:rPr kumimoji="1" lang="ja-JP" altLang="en-US" b="1" dirty="0"/>
              <a:t>月初旬　ベーター版リリース（</a:t>
            </a:r>
            <a:r>
              <a:rPr kumimoji="1" lang="ja-JP" altLang="en-US" b="1" dirty="0">
                <a:solidFill>
                  <a:schemeClr val="accent6">
                    <a:lumMod val="75000"/>
                  </a:schemeClr>
                </a:solidFill>
              </a:rPr>
              <a:t>ネイティブアプリ＋</a:t>
            </a:r>
            <a:r>
              <a:rPr kumimoji="1" lang="en-US" altLang="ja-JP" b="1" dirty="0">
                <a:solidFill>
                  <a:schemeClr val="accent6">
                    <a:lumMod val="75000"/>
                  </a:schemeClr>
                </a:solidFill>
              </a:rPr>
              <a:t>ID</a:t>
            </a:r>
            <a:r>
              <a:rPr kumimoji="1" lang="ja-JP" altLang="en-US" b="1" dirty="0">
                <a:solidFill>
                  <a:schemeClr val="accent6">
                    <a:lumMod val="75000"/>
                  </a:schemeClr>
                </a:solidFill>
              </a:rPr>
              <a:t>連携</a:t>
            </a:r>
            <a:r>
              <a:rPr kumimoji="1" lang="ja-JP" altLang="en-US" b="1" dirty="0"/>
              <a:t>）</a:t>
            </a:r>
            <a:endParaRPr kumimoji="1" lang="en-US" altLang="ja-JP" b="1" dirty="0"/>
          </a:p>
          <a:p>
            <a:r>
              <a:rPr kumimoji="1" lang="en-US" altLang="ja-JP" dirty="0"/>
              <a:t>2</a:t>
            </a:r>
            <a:r>
              <a:rPr kumimoji="1" lang="ja-JP" altLang="en-US" dirty="0"/>
              <a:t>月初旬　商用版リリース（データ連携対応）</a:t>
            </a:r>
          </a:p>
        </p:txBody>
      </p:sp>
      <p:sp>
        <p:nvSpPr>
          <p:cNvPr id="6" name="テキスト ボックス 5">
            <a:extLst>
              <a:ext uri="{FF2B5EF4-FFF2-40B4-BE49-F238E27FC236}">
                <a16:creationId xmlns:a16="http://schemas.microsoft.com/office/drawing/2014/main" id="{242FA4FE-1A03-4756-8A0A-02218A946459}"/>
              </a:ext>
            </a:extLst>
          </p:cNvPr>
          <p:cNvSpPr txBox="1"/>
          <p:nvPr/>
        </p:nvSpPr>
        <p:spPr>
          <a:xfrm>
            <a:off x="4578609" y="1868233"/>
            <a:ext cx="7498343" cy="4832092"/>
          </a:xfrm>
          <a:prstGeom prst="rect">
            <a:avLst/>
          </a:prstGeom>
          <a:noFill/>
        </p:spPr>
        <p:txBody>
          <a:bodyPr wrap="square" rtlCol="0">
            <a:spAutoFit/>
          </a:bodyPr>
          <a:lstStyle/>
          <a:p>
            <a:r>
              <a:rPr kumimoji="1" lang="ja-JP" altLang="en-US" sz="2800" b="1" dirty="0">
                <a:solidFill>
                  <a:schemeClr val="accent6">
                    <a:lumMod val="75000"/>
                  </a:schemeClr>
                </a:solidFill>
              </a:rPr>
              <a:t>ネイティブアプリ</a:t>
            </a:r>
            <a:r>
              <a:rPr kumimoji="1" lang="ja-JP" altLang="en-US" sz="2800" b="1" dirty="0"/>
              <a:t>に向けて</a:t>
            </a:r>
            <a:endParaRPr kumimoji="1" lang="en-US" altLang="ja-JP" sz="2800" b="1" dirty="0"/>
          </a:p>
          <a:p>
            <a:r>
              <a:rPr kumimoji="1" lang="ja-JP" altLang="en-US" sz="2800" b="1" dirty="0"/>
              <a:t>　・ネイティブアプリ提供会社</a:t>
            </a:r>
            <a:endParaRPr kumimoji="1" lang="en-US" altLang="ja-JP" sz="2800" b="1" dirty="0"/>
          </a:p>
          <a:p>
            <a:r>
              <a:rPr kumimoji="1" lang="ja-JP" altLang="en-US" sz="2800" b="1" dirty="0"/>
              <a:t>　　　　</a:t>
            </a:r>
            <a:r>
              <a:rPr kumimoji="1" lang="en-US" altLang="ja-JP" sz="2800" b="1" dirty="0" err="1"/>
              <a:t>Deeplink</a:t>
            </a:r>
            <a:r>
              <a:rPr kumimoji="1" lang="en-US" altLang="ja-JP" sz="2800" b="1" dirty="0"/>
              <a:t>/</a:t>
            </a:r>
            <a:r>
              <a:rPr kumimoji="1" lang="ja-JP" altLang="en-US" sz="2800" b="1" dirty="0"/>
              <a:t>ユニバーサルリンクを提出</a:t>
            </a:r>
            <a:endParaRPr kumimoji="1" lang="en-US" altLang="ja-JP" sz="2800" b="1" dirty="0"/>
          </a:p>
          <a:p>
            <a:r>
              <a:rPr kumimoji="1" lang="ja-JP" altLang="en-US" sz="2800" b="1" dirty="0"/>
              <a:t>　・Ｗｅｂサービス</a:t>
            </a:r>
            <a:br>
              <a:rPr kumimoji="1" lang="en-US" altLang="ja-JP" sz="2800" b="1" dirty="0"/>
            </a:br>
            <a:r>
              <a:rPr kumimoji="1" lang="ja-JP" altLang="en-US" sz="2800" b="1" dirty="0"/>
              <a:t>　　　　 ＵＲＬ</a:t>
            </a:r>
            <a:r>
              <a:rPr kumimoji="1" lang="en-US" altLang="ja-JP" sz="2800" b="1" dirty="0"/>
              <a:t>/</a:t>
            </a:r>
            <a:r>
              <a:rPr kumimoji="1" lang="ja-JP" altLang="en-US" sz="2800" b="1" dirty="0"/>
              <a:t>ＷｅｂＡＰＩ提出</a:t>
            </a:r>
            <a:endParaRPr kumimoji="1" lang="en-US" altLang="ja-JP" sz="2800" b="1" dirty="0"/>
          </a:p>
          <a:p>
            <a:endParaRPr kumimoji="1" lang="en-US" altLang="ja-JP" sz="2800" b="1" dirty="0"/>
          </a:p>
          <a:p>
            <a:endParaRPr kumimoji="1" lang="en-US" altLang="ja-JP" sz="2800" b="1" dirty="0"/>
          </a:p>
          <a:p>
            <a:r>
              <a:rPr kumimoji="1" lang="ja-JP" altLang="en-US" sz="2800" b="1" dirty="0"/>
              <a:t>　　</a:t>
            </a:r>
            <a:r>
              <a:rPr kumimoji="1" lang="ja-JP" altLang="en-US" sz="2800" b="1" dirty="0">
                <a:solidFill>
                  <a:srgbClr val="FF0000"/>
                </a:solidFill>
              </a:rPr>
              <a:t>そろそろ準備お願いします！</a:t>
            </a:r>
            <a:endParaRPr kumimoji="1" lang="en-US" altLang="ja-JP" sz="2800" b="1" dirty="0">
              <a:solidFill>
                <a:srgbClr val="FF0000"/>
              </a:solidFill>
            </a:endParaRPr>
          </a:p>
          <a:p>
            <a:r>
              <a:rPr kumimoji="1" lang="ja-JP" altLang="en-US" sz="2800" b="1" dirty="0"/>
              <a:t>（</a:t>
            </a:r>
            <a:r>
              <a:rPr kumimoji="1" lang="en-US" altLang="ja-JP" sz="2800" b="1" dirty="0"/>
              <a:t>CSPFC</a:t>
            </a:r>
            <a:r>
              <a:rPr kumimoji="1" lang="ja-JP" altLang="en-US" sz="2800" b="1" dirty="0"/>
              <a:t>事務局へ提出お願いします。）</a:t>
            </a:r>
            <a:br>
              <a:rPr kumimoji="1" lang="en-US" altLang="ja-JP" sz="2800" b="1" dirty="0"/>
            </a:br>
            <a:br>
              <a:rPr kumimoji="1" lang="en-US" altLang="ja-JP" sz="2800" b="1" dirty="0"/>
            </a:br>
            <a:r>
              <a:rPr kumimoji="1" lang="ja-JP" altLang="en-US" sz="2000" b="1" dirty="0"/>
              <a:t>＊事務局はリスト化お願いします。</a:t>
            </a:r>
            <a:endParaRPr kumimoji="1" lang="ja-JP" altLang="en-US" sz="2800" b="1" dirty="0"/>
          </a:p>
        </p:txBody>
      </p:sp>
      <p:pic>
        <p:nvPicPr>
          <p:cNvPr id="12" name="図 11">
            <a:extLst>
              <a:ext uri="{FF2B5EF4-FFF2-40B4-BE49-F238E27FC236}">
                <a16:creationId xmlns:a16="http://schemas.microsoft.com/office/drawing/2014/main" id="{988C2BE3-5DAF-4DB6-8CA4-7DB888C9F6E9}"/>
              </a:ext>
            </a:extLst>
          </p:cNvPr>
          <p:cNvPicPr>
            <a:picLocks noChangeAspect="1"/>
          </p:cNvPicPr>
          <p:nvPr/>
        </p:nvPicPr>
        <p:blipFill rotWithShape="1">
          <a:blip r:embed="rId3"/>
          <a:srcRect l="49999" t="17304" r="30975" b="4297"/>
          <a:stretch/>
        </p:blipFill>
        <p:spPr>
          <a:xfrm>
            <a:off x="3240430" y="2896178"/>
            <a:ext cx="1253408" cy="2776202"/>
          </a:xfrm>
          <a:prstGeom prst="rect">
            <a:avLst/>
          </a:prstGeom>
        </p:spPr>
      </p:pic>
    </p:spTree>
    <p:extLst>
      <p:ext uri="{BB962C8B-B14F-4D97-AF65-F5344CB8AC3E}">
        <p14:creationId xmlns:p14="http://schemas.microsoft.com/office/powerpoint/2010/main" val="375726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A5FB3FF-E2A7-4BED-B90C-46B8E4D35CF9}"/>
              </a:ext>
            </a:extLst>
          </p:cNvPr>
          <p:cNvGraphicFramePr>
            <a:graphicFrameLocks noGrp="1"/>
          </p:cNvGraphicFramePr>
          <p:nvPr>
            <p:extLst>
              <p:ext uri="{D42A27DB-BD31-4B8C-83A1-F6EECF244321}">
                <p14:modId xmlns:p14="http://schemas.microsoft.com/office/powerpoint/2010/main" val="750774948"/>
              </p:ext>
            </p:extLst>
          </p:nvPr>
        </p:nvGraphicFramePr>
        <p:xfrm>
          <a:off x="829159" y="612183"/>
          <a:ext cx="9461715" cy="5764809"/>
        </p:xfrm>
        <a:graphic>
          <a:graphicData uri="http://schemas.openxmlformats.org/drawingml/2006/table">
            <a:tbl>
              <a:tblPr/>
              <a:tblGrid>
                <a:gridCol w="2357628">
                  <a:extLst>
                    <a:ext uri="{9D8B030D-6E8A-4147-A177-3AD203B41FA5}">
                      <a16:colId xmlns:a16="http://schemas.microsoft.com/office/drawing/2014/main" val="1898098848"/>
                    </a:ext>
                  </a:extLst>
                </a:gridCol>
                <a:gridCol w="2111463">
                  <a:extLst>
                    <a:ext uri="{9D8B030D-6E8A-4147-A177-3AD203B41FA5}">
                      <a16:colId xmlns:a16="http://schemas.microsoft.com/office/drawing/2014/main" val="3617076171"/>
                    </a:ext>
                  </a:extLst>
                </a:gridCol>
                <a:gridCol w="4992624">
                  <a:extLst>
                    <a:ext uri="{9D8B030D-6E8A-4147-A177-3AD203B41FA5}">
                      <a16:colId xmlns:a16="http://schemas.microsoft.com/office/drawing/2014/main" val="1403629287"/>
                    </a:ext>
                  </a:extLst>
                </a:gridCol>
              </a:tblGrid>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企業</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カテゴリ</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質問内容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08849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街のイベント（お祭りや防災訓練など）を知りたい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4144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子育てイベントを知りたい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371622"/>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スマートフォン教室を知りたい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817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電動キックボードを借りる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07253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電動三輪車を借りる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31080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自転車を借りる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0434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バスに家の前まで迎えに来てもらう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34949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歩数やカロリーを表示し、イベントで商品券などをもらう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24517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歩数と睡眠や食事など健康を管理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418827"/>
                  </a:ext>
                </a:extLst>
              </a:tr>
              <a:tr h="145710">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健康ポイントでお薬やサプリメントが欲しい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4726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ヘルスラボ</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健康相談をしたい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6109"/>
                  </a:ext>
                </a:extLst>
              </a:tr>
              <a:tr h="145710">
                <a:tc>
                  <a:txBody>
                    <a:bodyPr/>
                    <a:lstStyle/>
                    <a:p>
                      <a:pPr algn="l" fontAlgn="ctr"/>
                      <a:r>
                        <a:rPr lang="pt-BR" sz="1050" b="0" i="0" u="none" strike="noStrike">
                          <a:solidFill>
                            <a:srgbClr val="000000"/>
                          </a:solidFill>
                          <a:effectLst/>
                          <a:latin typeface="游ゴシック" panose="020B0400000000000000" pitchFamily="50" charset="-128"/>
                          <a:ea typeface="游ゴシック" panose="020B0400000000000000" pitchFamily="50" charset="-128"/>
                        </a:rPr>
                        <a:t>三井住友海上/H2O</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スーパーのチラシをみたい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36050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移動販売の種類や場所を知りたい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1043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買物代行をお願いしたい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2608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学校向け　事業参観などオンラインで出欠確認したい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8225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スマホ教室を受講したい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96851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スマホの使い方を知りたい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493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NoCode</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でサービスアプリを作りたい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777767"/>
                  </a:ext>
                </a:extLst>
              </a:tr>
              <a:tr h="145710">
                <a:tc>
                  <a:txBody>
                    <a:bodyPr/>
                    <a:lstStyle/>
                    <a:p>
                      <a:pPr algn="l" fontAlgn="ctr"/>
                      <a:r>
                        <a:rPr lang="en-US" sz="1050" b="0" i="0" u="none" strike="noStrike">
                          <a:solidFill>
                            <a:srgbClr val="000000"/>
                          </a:solidFill>
                          <a:effectLst/>
                          <a:latin typeface="游ゴシック" panose="020B0400000000000000" pitchFamily="50" charset="-128"/>
                          <a:ea typeface="游ゴシック" panose="020B0400000000000000" pitchFamily="50" charset="-128"/>
                        </a:rPr>
                        <a:t>Youtube</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オンラインで授業を受けたい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70659"/>
                  </a:ext>
                </a:extLst>
              </a:tr>
              <a:tr h="145710">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NEC</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ネッツエスアイ</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見守りサービスで子供や介護者を確認したい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7206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災害時に避難場所を案内して欲しい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180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3465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（ドコモ）</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キャッシュレス（</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ポイント</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払い）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43851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地域通貨・ポイントの活用</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65130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予約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教育（スマホ教室、学校ツールなど）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8321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お仕事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支援（見守りサービス、災害避難誘導など）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510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161934"/>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ロボットコンサルティング</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お悩み相談</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5274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アスコエパートナーズ</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/NESIC</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行政サービス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548560"/>
                  </a:ext>
                </a:extLst>
              </a:tr>
              <a:tr h="437128">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スマートシティサービスはこれから徐々に進化していきます。</a:t>
                      </a:r>
                      <a:b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現段階でまだまだ使い勝手が良いとは言えませんが、みなさまのご要望を反映していきたいと思います。</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7424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操作性の満足度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77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サービスの満足度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475502"/>
                  </a:ext>
                </a:extLst>
              </a:tr>
            </a:tbl>
          </a:graphicData>
        </a:graphic>
      </p:graphicFrame>
      <p:sp>
        <p:nvSpPr>
          <p:cNvPr id="3" name="テキスト ボックス 2">
            <a:extLst>
              <a:ext uri="{FF2B5EF4-FFF2-40B4-BE49-F238E27FC236}">
                <a16:creationId xmlns:a16="http://schemas.microsoft.com/office/drawing/2014/main" id="{C87D2248-86B3-45A1-B440-FC9A8B614C47}"/>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第</a:t>
            </a:r>
            <a:r>
              <a:rPr lang="en-US" altLang="ja-JP" dirty="0">
                <a:solidFill>
                  <a:schemeClr val="bg1"/>
                </a:solidFill>
              </a:rPr>
              <a:t>3</a:t>
            </a:r>
            <a:r>
              <a:rPr lang="ja-JP" altLang="en-US" dirty="0">
                <a:solidFill>
                  <a:schemeClr val="bg1"/>
                </a:solidFill>
              </a:rPr>
              <a:t>回目のアンケート（</a:t>
            </a:r>
            <a:r>
              <a:rPr lang="en-US" altLang="ja-JP" dirty="0">
                <a:solidFill>
                  <a:schemeClr val="bg1"/>
                </a:solidFill>
              </a:rPr>
              <a:t>KPI</a:t>
            </a:r>
            <a:r>
              <a:rPr lang="ja-JP" altLang="en-US" dirty="0">
                <a:solidFill>
                  <a:schemeClr val="bg1"/>
                </a:solidFill>
              </a:rPr>
              <a:t>への達成確認）</a:t>
            </a:r>
          </a:p>
        </p:txBody>
      </p:sp>
      <p:sp>
        <p:nvSpPr>
          <p:cNvPr id="4" name="テキスト ボックス 3">
            <a:extLst>
              <a:ext uri="{FF2B5EF4-FFF2-40B4-BE49-F238E27FC236}">
                <a16:creationId xmlns:a16="http://schemas.microsoft.com/office/drawing/2014/main" id="{FC0C59F7-A1FA-4BA7-A6AE-B7BDE941DB91}"/>
              </a:ext>
            </a:extLst>
          </p:cNvPr>
          <p:cNvSpPr txBox="1"/>
          <p:nvPr/>
        </p:nvSpPr>
        <p:spPr>
          <a:xfrm>
            <a:off x="829159" y="6427196"/>
            <a:ext cx="9533379" cy="369332"/>
          </a:xfrm>
          <a:prstGeom prst="rect">
            <a:avLst/>
          </a:prstGeom>
          <a:noFill/>
        </p:spPr>
        <p:txBody>
          <a:bodyPr wrap="none" rtlCol="0">
            <a:spAutoFit/>
          </a:bodyPr>
          <a:lstStyle/>
          <a:p>
            <a:r>
              <a:rPr kumimoji="1" lang="ja-JP" altLang="en-US" dirty="0"/>
              <a:t>住民アンケート最終締め切り</a:t>
            </a:r>
            <a:r>
              <a:rPr kumimoji="1" lang="en-US" altLang="ja-JP" dirty="0"/>
              <a:t>2/28</a:t>
            </a:r>
            <a:r>
              <a:rPr kumimoji="1" lang="ja-JP" altLang="en-US" dirty="0"/>
              <a:t>　　商品券引き渡し：</a:t>
            </a:r>
            <a:r>
              <a:rPr kumimoji="1" lang="en-US" altLang="ja-JP" dirty="0"/>
              <a:t>3</a:t>
            </a:r>
            <a:r>
              <a:rPr kumimoji="1" lang="ja-JP" altLang="en-US" dirty="0"/>
              <a:t>月初旬（フェスティバルも加味）</a:t>
            </a:r>
          </a:p>
        </p:txBody>
      </p:sp>
    </p:spTree>
    <p:extLst>
      <p:ext uri="{BB962C8B-B14F-4D97-AF65-F5344CB8AC3E}">
        <p14:creationId xmlns:p14="http://schemas.microsoft.com/office/powerpoint/2010/main" val="366573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FEDE0C-9851-4FB3-965E-20A85129B5CF}"/>
              </a:ext>
            </a:extLst>
          </p:cNvPr>
          <p:cNvSpPr txBox="1"/>
          <p:nvPr/>
        </p:nvSpPr>
        <p:spPr>
          <a:xfrm>
            <a:off x="1472011" y="61472"/>
            <a:ext cx="6094476" cy="369332"/>
          </a:xfrm>
          <a:prstGeom prst="rect">
            <a:avLst/>
          </a:prstGeom>
          <a:noFill/>
        </p:spPr>
        <p:txBody>
          <a:bodyPr wrap="square">
            <a:spAutoFit/>
          </a:bodyPr>
          <a:lstStyle/>
          <a:p>
            <a:r>
              <a:rPr lang="en-US" altLang="ja-JP" dirty="0">
                <a:solidFill>
                  <a:schemeClr val="bg1"/>
                </a:solidFill>
              </a:rPr>
              <a:t>3</a:t>
            </a:r>
            <a:r>
              <a:rPr lang="ja-JP" altLang="en-US" dirty="0">
                <a:solidFill>
                  <a:schemeClr val="bg1"/>
                </a:solidFill>
              </a:rPr>
              <a:t>回目スマホ教室</a:t>
            </a:r>
          </a:p>
        </p:txBody>
      </p:sp>
      <p:pic>
        <p:nvPicPr>
          <p:cNvPr id="1026" name="Picture 2" descr="説明がありません">
            <a:extLst>
              <a:ext uri="{FF2B5EF4-FFF2-40B4-BE49-F238E27FC236}">
                <a16:creationId xmlns:a16="http://schemas.microsoft.com/office/drawing/2014/main" id="{7AB9C5EA-6CEB-406A-AEC4-A82F904C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1" y="640493"/>
            <a:ext cx="3332657" cy="4714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説明がありません">
            <a:extLst>
              <a:ext uri="{FF2B5EF4-FFF2-40B4-BE49-F238E27FC236}">
                <a16:creationId xmlns:a16="http://schemas.microsoft.com/office/drawing/2014/main" id="{6F2016F8-86D9-489A-B2BB-8565D984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710" y="645224"/>
            <a:ext cx="3438876" cy="486442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3ADF24C-3E45-4529-92B0-A3AFA921AD2C}"/>
              </a:ext>
            </a:extLst>
          </p:cNvPr>
          <p:cNvSpPr txBox="1"/>
          <p:nvPr/>
        </p:nvSpPr>
        <p:spPr>
          <a:xfrm>
            <a:off x="7994311" y="999640"/>
            <a:ext cx="3416320" cy="1754326"/>
          </a:xfrm>
          <a:prstGeom prst="rect">
            <a:avLst/>
          </a:prstGeom>
          <a:noFill/>
        </p:spPr>
        <p:txBody>
          <a:bodyPr wrap="none" rtlCol="0">
            <a:spAutoFit/>
          </a:bodyPr>
          <a:lstStyle/>
          <a:p>
            <a:r>
              <a:rPr kumimoji="1" lang="ja-JP" altLang="en-US" dirty="0"/>
              <a:t>イベント：</a:t>
            </a:r>
            <a:endParaRPr kumimoji="1" lang="en-US" altLang="ja-JP" dirty="0"/>
          </a:p>
          <a:p>
            <a:r>
              <a:rPr kumimoji="1" lang="ja-JP" altLang="en-US" dirty="0"/>
              <a:t>　とよのんコンシュルジュ体験</a:t>
            </a:r>
            <a:endParaRPr kumimoji="1" lang="en-US" altLang="ja-JP" dirty="0"/>
          </a:p>
          <a:p>
            <a:r>
              <a:rPr kumimoji="1" lang="ja-JP" altLang="en-US" dirty="0"/>
              <a:t>　キャッシュレス体験</a:t>
            </a:r>
            <a:endParaRPr kumimoji="1" lang="en-US" altLang="ja-JP" dirty="0"/>
          </a:p>
          <a:p>
            <a:r>
              <a:rPr kumimoji="1" lang="ja-JP" altLang="en-US" dirty="0"/>
              <a:t>　電動キックボード体験　など</a:t>
            </a:r>
            <a:endParaRPr kumimoji="1" lang="en-US" altLang="ja-JP" dirty="0"/>
          </a:p>
          <a:p>
            <a:endParaRPr kumimoji="1" lang="en-US" altLang="ja-JP" dirty="0"/>
          </a:p>
          <a:p>
            <a:r>
              <a:rPr kumimoji="1" lang="ja-JP" altLang="en-US" dirty="0"/>
              <a:t>実体験をベースに行います。</a:t>
            </a:r>
          </a:p>
        </p:txBody>
      </p:sp>
      <p:sp>
        <p:nvSpPr>
          <p:cNvPr id="4" name="矢印: 下 3">
            <a:extLst>
              <a:ext uri="{FF2B5EF4-FFF2-40B4-BE49-F238E27FC236}">
                <a16:creationId xmlns:a16="http://schemas.microsoft.com/office/drawing/2014/main" id="{76F39FFF-7E7D-4482-AA1B-88A2CC10F6DD}"/>
              </a:ext>
            </a:extLst>
          </p:cNvPr>
          <p:cNvSpPr/>
          <p:nvPr/>
        </p:nvSpPr>
        <p:spPr>
          <a:xfrm>
            <a:off x="9218149" y="2851688"/>
            <a:ext cx="968644" cy="5579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310C2A-6AC1-403A-BCC9-9CADE38293F0}"/>
              </a:ext>
            </a:extLst>
          </p:cNvPr>
          <p:cNvSpPr txBox="1"/>
          <p:nvPr/>
        </p:nvSpPr>
        <p:spPr>
          <a:xfrm>
            <a:off x="7779323" y="3556519"/>
            <a:ext cx="3877985" cy="2308324"/>
          </a:xfrm>
          <a:prstGeom prst="rect">
            <a:avLst/>
          </a:prstGeom>
          <a:noFill/>
        </p:spPr>
        <p:txBody>
          <a:bodyPr wrap="none" rtlCol="0">
            <a:spAutoFit/>
          </a:bodyPr>
          <a:lstStyle/>
          <a:p>
            <a:r>
              <a:rPr kumimoji="1" lang="ja-JP" altLang="en-US" sz="1600" dirty="0"/>
              <a:t>サービス提供企業は</a:t>
            </a:r>
            <a:endParaRPr kumimoji="1" lang="en-US" altLang="ja-JP" sz="1600" dirty="0"/>
          </a:p>
          <a:p>
            <a:r>
              <a:rPr kumimoji="1" lang="ja-JP" altLang="en-US" sz="1600" dirty="0"/>
              <a:t>設定方法が分かる資料の準備</a:t>
            </a:r>
            <a:endParaRPr kumimoji="1" lang="en-US" altLang="ja-JP" sz="1600" dirty="0"/>
          </a:p>
          <a:p>
            <a:r>
              <a:rPr kumimoji="1" lang="ja-JP" altLang="en-US" sz="1600" dirty="0"/>
              <a:t>・初期設定</a:t>
            </a:r>
            <a:endParaRPr kumimoji="1" lang="en-US" altLang="ja-JP" sz="1600" dirty="0"/>
          </a:p>
          <a:p>
            <a:r>
              <a:rPr kumimoji="1" lang="ja-JP" altLang="en-US" sz="1600" dirty="0"/>
              <a:t>　　メール、</a:t>
            </a:r>
            <a:r>
              <a:rPr kumimoji="1" lang="en-US" altLang="ja-JP" sz="1600" dirty="0"/>
              <a:t>ID</a:t>
            </a:r>
            <a:r>
              <a:rPr kumimoji="1" lang="ja-JP" altLang="en-US" sz="1600" dirty="0"/>
              <a:t>、</a:t>
            </a:r>
            <a:r>
              <a:rPr kumimoji="1" lang="en-US" altLang="ja-JP" sz="1600" dirty="0"/>
              <a:t>PW</a:t>
            </a:r>
            <a:r>
              <a:rPr kumimoji="1" lang="ja-JP" altLang="en-US" sz="1600" dirty="0"/>
              <a:t>、住所など</a:t>
            </a:r>
            <a:br>
              <a:rPr kumimoji="1" lang="en-US" altLang="ja-JP" sz="1600" dirty="0"/>
            </a:br>
            <a:r>
              <a:rPr kumimoji="1" lang="ja-JP" altLang="en-US" sz="1600" dirty="0"/>
              <a:t>　　入力画面などの説明</a:t>
            </a:r>
            <a:endParaRPr kumimoji="1" lang="en-US" altLang="ja-JP" sz="1600" dirty="0"/>
          </a:p>
          <a:p>
            <a:r>
              <a:rPr kumimoji="1" lang="ja-JP" altLang="en-US" sz="1600" dirty="0"/>
              <a:t>・簡単な使い方</a:t>
            </a:r>
            <a:br>
              <a:rPr kumimoji="1" lang="en-US" altLang="ja-JP" sz="1600" dirty="0"/>
            </a:br>
            <a:r>
              <a:rPr kumimoji="1" lang="ja-JP" altLang="en-US" sz="1600" dirty="0"/>
              <a:t>・利用メリットも可能な範囲で。</a:t>
            </a:r>
            <a:endParaRPr kumimoji="1" lang="en-US" altLang="ja-JP" sz="1600" dirty="0"/>
          </a:p>
          <a:p>
            <a:r>
              <a:rPr kumimoji="1" lang="ja-JP" altLang="en-US" sz="1600" dirty="0"/>
              <a:t>→内容確認し</a:t>
            </a:r>
            <a:endParaRPr kumimoji="1" lang="en-US" altLang="ja-JP" sz="1600" dirty="0"/>
          </a:p>
          <a:p>
            <a:r>
              <a:rPr kumimoji="1" lang="ja-JP" altLang="en-US" sz="1600" dirty="0"/>
              <a:t>　とよのんコンシュルジュのヘルプにも</a:t>
            </a:r>
          </a:p>
        </p:txBody>
      </p:sp>
      <p:sp>
        <p:nvSpPr>
          <p:cNvPr id="6" name="四角形: 角を丸くする 5">
            <a:extLst>
              <a:ext uri="{FF2B5EF4-FFF2-40B4-BE49-F238E27FC236}">
                <a16:creationId xmlns:a16="http://schemas.microsoft.com/office/drawing/2014/main" id="{C05D17FC-3CA7-46DF-9908-7A7E2DA68506}"/>
              </a:ext>
            </a:extLst>
          </p:cNvPr>
          <p:cNvSpPr/>
          <p:nvPr/>
        </p:nvSpPr>
        <p:spPr>
          <a:xfrm>
            <a:off x="7566487" y="3409627"/>
            <a:ext cx="4421452" cy="3084163"/>
          </a:xfrm>
          <a:prstGeom prst="roundRect">
            <a:avLst>
              <a:gd name="adj" fmla="val 1013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A1A4C8E-5634-466E-BD83-394B84DEB773}"/>
              </a:ext>
            </a:extLst>
          </p:cNvPr>
          <p:cNvSpPr txBox="1"/>
          <p:nvPr/>
        </p:nvSpPr>
        <p:spPr>
          <a:xfrm>
            <a:off x="534692" y="6028110"/>
            <a:ext cx="6070893" cy="369332"/>
          </a:xfrm>
          <a:prstGeom prst="rect">
            <a:avLst/>
          </a:prstGeom>
          <a:noFill/>
        </p:spPr>
        <p:txBody>
          <a:bodyPr wrap="none" rtlCol="0">
            <a:spAutoFit/>
          </a:bodyPr>
          <a:lstStyle/>
          <a:p>
            <a:r>
              <a:rPr kumimoji="1" lang="en-US" altLang="ja-JP" dirty="0"/>
              <a:t>2</a:t>
            </a:r>
            <a:r>
              <a:rPr kumimoji="1" lang="ja-JP" altLang="en-US" dirty="0"/>
              <a:t>月</a:t>
            </a:r>
            <a:r>
              <a:rPr kumimoji="1" lang="en-US" altLang="ja-JP" dirty="0"/>
              <a:t>10</a:t>
            </a:r>
            <a:r>
              <a:rPr kumimoji="1" lang="ja-JP" altLang="en-US" dirty="0"/>
              <a:t>日の現地定例会で商品券配布に関しての段取り検討</a:t>
            </a:r>
          </a:p>
        </p:txBody>
      </p:sp>
      <p:sp>
        <p:nvSpPr>
          <p:cNvPr id="10" name="四角形: 角を丸くする 9">
            <a:extLst>
              <a:ext uri="{FF2B5EF4-FFF2-40B4-BE49-F238E27FC236}">
                <a16:creationId xmlns:a16="http://schemas.microsoft.com/office/drawing/2014/main" id="{02E1B48D-2AF1-46D7-85F6-41F5DC184C7B}"/>
              </a:ext>
            </a:extLst>
          </p:cNvPr>
          <p:cNvSpPr/>
          <p:nvPr/>
        </p:nvSpPr>
        <p:spPr>
          <a:xfrm>
            <a:off x="8331216" y="6111064"/>
            <a:ext cx="2774197" cy="635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資料提出</a:t>
            </a:r>
            <a:r>
              <a:rPr kumimoji="1" lang="en-US" altLang="ja-JP" dirty="0"/>
              <a:t>2</a:t>
            </a:r>
            <a:r>
              <a:rPr kumimoji="1" lang="ja-JP" altLang="en-US" dirty="0"/>
              <a:t>月</a:t>
            </a:r>
            <a:r>
              <a:rPr kumimoji="1" lang="en-US" altLang="ja-JP" dirty="0"/>
              <a:t>10</a:t>
            </a:r>
            <a:r>
              <a:rPr kumimoji="1" lang="ja-JP" altLang="en-US" dirty="0"/>
              <a:t>日目途</a:t>
            </a:r>
          </a:p>
        </p:txBody>
      </p:sp>
    </p:spTree>
    <p:extLst>
      <p:ext uri="{BB962C8B-B14F-4D97-AF65-F5344CB8AC3E}">
        <p14:creationId xmlns:p14="http://schemas.microsoft.com/office/powerpoint/2010/main" val="350032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5A1ADE-3B24-4FB1-ACD8-B7CC001A5F43}"/>
              </a:ext>
            </a:extLst>
          </p:cNvPr>
          <p:cNvSpPr/>
          <p:nvPr/>
        </p:nvSpPr>
        <p:spPr>
          <a:xfrm>
            <a:off x="1476538" y="23247"/>
            <a:ext cx="8915075"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en-US" altLang="ja-JP" sz="2400" b="1" dirty="0">
                <a:latin typeface="+mn-ea"/>
              </a:rPr>
              <a:t>1</a:t>
            </a:r>
            <a:r>
              <a:rPr kumimoji="1" lang="ja-JP" altLang="en-US" sz="2400" b="1" dirty="0">
                <a:latin typeface="+mn-ea"/>
              </a:rPr>
              <a:t>月のアクティビティレビュー</a:t>
            </a:r>
            <a:endParaRPr kumimoji="1" lang="ja-JP" altLang="en-US" sz="2400" b="1" dirty="0"/>
          </a:p>
        </p:txBody>
      </p:sp>
      <p:sp>
        <p:nvSpPr>
          <p:cNvPr id="3" name="テキスト ボックス 2">
            <a:extLst>
              <a:ext uri="{FF2B5EF4-FFF2-40B4-BE49-F238E27FC236}">
                <a16:creationId xmlns:a16="http://schemas.microsoft.com/office/drawing/2014/main" id="{77F90705-CAB9-4892-8FBB-EA9E26670055}"/>
              </a:ext>
            </a:extLst>
          </p:cNvPr>
          <p:cNvSpPr txBox="1"/>
          <p:nvPr/>
        </p:nvSpPr>
        <p:spPr>
          <a:xfrm>
            <a:off x="92991" y="520511"/>
            <a:ext cx="10918374" cy="6370975"/>
          </a:xfrm>
          <a:prstGeom prst="rect">
            <a:avLst/>
          </a:prstGeom>
          <a:noFill/>
        </p:spPr>
        <p:txBody>
          <a:bodyPr wrap="none" rtlCol="0">
            <a:spAutoFit/>
          </a:bodyPr>
          <a:lstStyle/>
          <a:p>
            <a:r>
              <a:rPr kumimoji="1" lang="ja-JP" altLang="en-US" b="1" dirty="0"/>
              <a:t>来年度予算に向けて</a:t>
            </a:r>
            <a:br>
              <a:rPr kumimoji="1" lang="en-US" altLang="ja-JP" dirty="0"/>
            </a:br>
            <a:r>
              <a:rPr kumimoji="1" lang="ja-JP" altLang="en-US" dirty="0"/>
              <a:t>　各省庁から出ている来年度予算に関してレビュー</a:t>
            </a:r>
            <a:endParaRPr kumimoji="1" lang="en-US" altLang="ja-JP" dirty="0"/>
          </a:p>
          <a:p>
            <a:r>
              <a:rPr kumimoji="1" lang="ja-JP" altLang="en-US" dirty="0"/>
              <a:t>　　内閣府</a:t>
            </a:r>
            <a:br>
              <a:rPr kumimoji="1" lang="en-US" altLang="ja-JP" dirty="0"/>
            </a:br>
            <a:r>
              <a:rPr kumimoji="1" lang="ja-JP" altLang="en-US" dirty="0"/>
              <a:t>　　　　</a:t>
            </a:r>
            <a:r>
              <a:rPr kumimoji="1" lang="en-US" altLang="ja-JP" dirty="0"/>
              <a:t>SIP</a:t>
            </a:r>
            <a:br>
              <a:rPr kumimoji="1" lang="en-US" altLang="ja-JP" dirty="0"/>
            </a:br>
            <a:r>
              <a:rPr kumimoji="1" lang="ja-JP" altLang="en-US" dirty="0"/>
              <a:t>　　内閣府・デジタル庁</a:t>
            </a:r>
            <a:br>
              <a:rPr kumimoji="1" lang="en-US" altLang="ja-JP" dirty="0"/>
            </a:br>
            <a:r>
              <a:rPr kumimoji="1" lang="ja-JP" altLang="en-US" dirty="0"/>
              <a:t>　　　　デジタル田園都市交付金</a:t>
            </a:r>
            <a:endParaRPr kumimoji="1" lang="en-US" altLang="ja-JP" dirty="0"/>
          </a:p>
          <a:p>
            <a:r>
              <a:rPr kumimoji="1" lang="ja-JP" altLang="en-US" dirty="0"/>
              <a:t>　　国土交通省</a:t>
            </a:r>
            <a:endParaRPr kumimoji="1" lang="en-US" altLang="ja-JP" dirty="0"/>
          </a:p>
          <a:p>
            <a:r>
              <a:rPr kumimoji="1" lang="ja-JP" altLang="en-US" dirty="0"/>
              <a:t>　　　　都市局</a:t>
            </a:r>
            <a:br>
              <a:rPr kumimoji="1" lang="en-US" altLang="ja-JP" dirty="0"/>
            </a:br>
            <a:r>
              <a:rPr kumimoji="1" lang="ja-JP" altLang="en-US" dirty="0"/>
              <a:t>　</a:t>
            </a:r>
            <a:endParaRPr kumimoji="1" lang="en-US" altLang="ja-JP" dirty="0"/>
          </a:p>
          <a:p>
            <a:r>
              <a:rPr kumimoji="1" lang="ja-JP" altLang="en-US" dirty="0"/>
              <a:t>第</a:t>
            </a:r>
            <a:r>
              <a:rPr kumimoji="1" lang="en-US" altLang="ja-JP" dirty="0"/>
              <a:t>2</a:t>
            </a:r>
            <a:r>
              <a:rPr kumimoji="1" lang="ja-JP" altLang="en-US" dirty="0"/>
              <a:t>回</a:t>
            </a:r>
            <a:r>
              <a:rPr kumimoji="1" lang="en-US" altLang="ja-JP" dirty="0"/>
              <a:t>JP-LINK</a:t>
            </a:r>
            <a:r>
              <a:rPr kumimoji="1" lang="ja-JP" altLang="en-US" dirty="0"/>
              <a:t>勉強会（</a:t>
            </a:r>
            <a:r>
              <a:rPr kumimoji="1" lang="en-US" altLang="ja-JP" dirty="0"/>
              <a:t>1/28</a:t>
            </a:r>
            <a:r>
              <a:rPr kumimoji="1" lang="ja-JP" altLang="en-US" dirty="0"/>
              <a:t>）</a:t>
            </a:r>
            <a:endParaRPr kumimoji="1" lang="en-US" altLang="ja-JP" dirty="0"/>
          </a:p>
          <a:p>
            <a:r>
              <a:rPr kumimoji="1" lang="ja-JP" altLang="en-US" dirty="0"/>
              <a:t>　セキュリティサーバーインストール（概ね</a:t>
            </a:r>
            <a:r>
              <a:rPr kumimoji="1" lang="en-US" altLang="ja-JP" dirty="0"/>
              <a:t>1</a:t>
            </a:r>
            <a:r>
              <a:rPr kumimoji="1" lang="ja-JP" altLang="en-US" dirty="0"/>
              <a:t>時間でインストール）</a:t>
            </a:r>
            <a:br>
              <a:rPr kumimoji="1" lang="en-US" altLang="ja-JP" dirty="0"/>
            </a:br>
            <a:r>
              <a:rPr kumimoji="1" lang="ja-JP" altLang="en-US" sz="1200" dirty="0"/>
              <a:t>　＊詳細は会員限定サイトでご確認ください。</a:t>
            </a:r>
            <a:endParaRPr kumimoji="1" lang="en-US" altLang="ja-JP" dirty="0"/>
          </a:p>
          <a:p>
            <a:r>
              <a:rPr kumimoji="1" lang="ja-JP" altLang="en-US" dirty="0"/>
              <a:t>　　</a:t>
            </a:r>
            <a:endParaRPr kumimoji="1" lang="en-US" altLang="ja-JP" dirty="0"/>
          </a:p>
          <a:p>
            <a:r>
              <a:rPr kumimoji="1" lang="en-US" altLang="ja-JP" dirty="0"/>
              <a:t>1/27</a:t>
            </a:r>
            <a:r>
              <a:rPr kumimoji="1" lang="ja-JP" altLang="en-US" dirty="0"/>
              <a:t> </a:t>
            </a:r>
            <a:r>
              <a:rPr kumimoji="1" lang="en-US" altLang="ja-JP" dirty="0"/>
              <a:t>OSPF</a:t>
            </a:r>
            <a:r>
              <a:rPr kumimoji="1" lang="ja-JP" altLang="en-US" dirty="0"/>
              <a:t>　会員交流会</a:t>
            </a:r>
            <a:br>
              <a:rPr kumimoji="1" lang="en-US" altLang="ja-JP" dirty="0"/>
            </a:br>
            <a:r>
              <a:rPr kumimoji="1" lang="ja-JP" altLang="en-US" dirty="0"/>
              <a:t>　　現地参加</a:t>
            </a:r>
            <a:r>
              <a:rPr kumimoji="1" lang="en-US" altLang="ja-JP" dirty="0"/>
              <a:t>100</a:t>
            </a:r>
            <a:r>
              <a:rPr kumimoji="1" lang="ja-JP" altLang="en-US" dirty="0"/>
              <a:t>名、アーカイブ登録</a:t>
            </a:r>
            <a:r>
              <a:rPr kumimoji="1" lang="en-US" altLang="ja-JP" dirty="0"/>
              <a:t>400</a:t>
            </a:r>
            <a:r>
              <a:rPr kumimoji="1" lang="ja-JP" altLang="en-US" dirty="0"/>
              <a:t>名</a:t>
            </a:r>
            <a:br>
              <a:rPr kumimoji="1" lang="en-US" altLang="ja-JP" dirty="0"/>
            </a:br>
            <a:r>
              <a:rPr kumimoji="1" lang="ja-JP" altLang="en-US" sz="1200" dirty="0"/>
              <a:t>　*説明は次のページ</a:t>
            </a:r>
            <a:r>
              <a:rPr kumimoji="1" lang="ja-JP" altLang="en-US" dirty="0"/>
              <a:t>　</a:t>
            </a:r>
            <a:endParaRPr kumimoji="1" lang="en-US" altLang="ja-JP" dirty="0"/>
          </a:p>
          <a:p>
            <a:r>
              <a:rPr kumimoji="1" lang="ja-JP" altLang="en-US" dirty="0"/>
              <a:t>　　</a:t>
            </a:r>
            <a:r>
              <a:rPr kumimoji="1" lang="en-US" altLang="ja-JP" dirty="0"/>
              <a:t>OSPF</a:t>
            </a:r>
            <a:r>
              <a:rPr kumimoji="1" lang="ja-JP" altLang="en-US" dirty="0"/>
              <a:t>＋</a:t>
            </a:r>
            <a:r>
              <a:rPr kumimoji="1" lang="en-US" altLang="ja-JP" dirty="0"/>
              <a:t>CSPFC</a:t>
            </a:r>
            <a:r>
              <a:rPr kumimoji="1" lang="ja-JP" altLang="en-US" dirty="0"/>
              <a:t>共催：地域経済活性化プロジェクト始動準備（地域通貨・ポイント活用）</a:t>
            </a:r>
            <a:endParaRPr kumimoji="1" lang="en-US" altLang="ja-JP" dirty="0"/>
          </a:p>
          <a:p>
            <a:endParaRPr kumimoji="1" lang="en-US" altLang="ja-JP" dirty="0"/>
          </a:p>
          <a:p>
            <a:r>
              <a:rPr kumimoji="1" lang="en-US" altLang="ja-JP" dirty="0"/>
              <a:t>CSPFC</a:t>
            </a:r>
            <a:r>
              <a:rPr kumimoji="1" lang="ja-JP" altLang="en-US" dirty="0"/>
              <a:t>個人情報保護法ガイドライン＆プライバシーポリシーガイドラインが決定</a:t>
            </a:r>
            <a:br>
              <a:rPr kumimoji="1" lang="en-US" altLang="ja-JP" dirty="0"/>
            </a:br>
            <a:r>
              <a:rPr kumimoji="1" lang="ja-JP" altLang="en-US" dirty="0"/>
              <a:t>　　参加企業や団体は、この内容に従うことが必須。（</a:t>
            </a:r>
            <a:r>
              <a:rPr kumimoji="1" lang="en-US" altLang="ja-JP" dirty="0"/>
              <a:t>JP-LINK</a:t>
            </a:r>
            <a:r>
              <a:rPr kumimoji="1" lang="ja-JP" altLang="en-US" dirty="0"/>
              <a:t>を使う場合は、より厳格に誓約書必要）</a:t>
            </a:r>
            <a:endParaRPr kumimoji="1" lang="en-US" altLang="ja-JP" dirty="0"/>
          </a:p>
          <a:p>
            <a:endParaRPr kumimoji="1" lang="en-US" altLang="ja-JP" dirty="0"/>
          </a:p>
          <a:p>
            <a:r>
              <a:rPr kumimoji="1" lang="ja-JP" altLang="en-US" dirty="0"/>
              <a:t>横展開ワーキング発足</a:t>
            </a:r>
            <a:endParaRPr kumimoji="1" lang="en-US" altLang="ja-JP" dirty="0"/>
          </a:p>
          <a:p>
            <a:endParaRPr kumimoji="1" lang="ja-JP" altLang="en-US" dirty="0"/>
          </a:p>
        </p:txBody>
      </p:sp>
      <p:pic>
        <p:nvPicPr>
          <p:cNvPr id="4" name="図 3">
            <a:extLst>
              <a:ext uri="{FF2B5EF4-FFF2-40B4-BE49-F238E27FC236}">
                <a16:creationId xmlns:a16="http://schemas.microsoft.com/office/drawing/2014/main" id="{1A5042AB-A6B9-45B4-9BEF-8D5A234398C2}"/>
              </a:ext>
            </a:extLst>
          </p:cNvPr>
          <p:cNvPicPr>
            <a:picLocks noChangeAspect="1"/>
          </p:cNvPicPr>
          <p:nvPr/>
        </p:nvPicPr>
        <p:blipFill rotWithShape="1">
          <a:blip r:embed="rId2"/>
          <a:srcRect l="31271" t="19433" r="16674" b="12219"/>
          <a:stretch/>
        </p:blipFill>
        <p:spPr>
          <a:xfrm>
            <a:off x="8660061" y="667602"/>
            <a:ext cx="2878296" cy="2031325"/>
          </a:xfrm>
          <a:prstGeom prst="rect">
            <a:avLst/>
          </a:prstGeom>
        </p:spPr>
      </p:pic>
      <p:pic>
        <p:nvPicPr>
          <p:cNvPr id="6" name="図 5">
            <a:extLst>
              <a:ext uri="{FF2B5EF4-FFF2-40B4-BE49-F238E27FC236}">
                <a16:creationId xmlns:a16="http://schemas.microsoft.com/office/drawing/2014/main" id="{B26AC3DD-6D33-4C16-95B8-53021D7C3F27}"/>
              </a:ext>
            </a:extLst>
          </p:cNvPr>
          <p:cNvPicPr>
            <a:picLocks noChangeAspect="1"/>
          </p:cNvPicPr>
          <p:nvPr/>
        </p:nvPicPr>
        <p:blipFill rotWithShape="1">
          <a:blip r:embed="rId3"/>
          <a:srcRect l="10682" t="12474" r="27727" b="2114"/>
          <a:stretch/>
        </p:blipFill>
        <p:spPr>
          <a:xfrm>
            <a:off x="5700720" y="667602"/>
            <a:ext cx="2878296" cy="2145446"/>
          </a:xfrm>
          <a:prstGeom prst="rect">
            <a:avLst/>
          </a:prstGeom>
        </p:spPr>
      </p:pic>
    </p:spTree>
    <p:extLst>
      <p:ext uri="{BB962C8B-B14F-4D97-AF65-F5344CB8AC3E}">
        <p14:creationId xmlns:p14="http://schemas.microsoft.com/office/powerpoint/2010/main" val="1442798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753EE3-E96A-45E8-A656-57C84BD92321}"/>
              </a:ext>
            </a:extLst>
          </p:cNvPr>
          <p:cNvSpPr txBox="1"/>
          <p:nvPr/>
        </p:nvSpPr>
        <p:spPr>
          <a:xfrm>
            <a:off x="278970" y="674704"/>
            <a:ext cx="11445498" cy="5847755"/>
          </a:xfrm>
          <a:prstGeom prst="rect">
            <a:avLst/>
          </a:prstGeom>
          <a:noFill/>
        </p:spPr>
        <p:txBody>
          <a:bodyPr wrap="square" lIns="91440" tIns="45720" rIns="91440" bIns="45720" anchor="t">
            <a:spAutoFit/>
          </a:bodyPr>
          <a:lstStyle/>
          <a:p>
            <a:r>
              <a:rPr lang="ja-JP" altLang="en-US" b="0" i="0" dirty="0">
                <a:solidFill>
                  <a:srgbClr val="050505"/>
                </a:solidFill>
                <a:effectLst/>
                <a:latin typeface="Segoe UI Historic"/>
                <a:cs typeface="Segoe UI Historic"/>
              </a:rPr>
              <a:t>▼日程（</a:t>
            </a:r>
            <a:r>
              <a:rPr lang="ja-JP" altLang="en-US" dirty="0">
                <a:solidFill>
                  <a:srgbClr val="050505"/>
                </a:solidFill>
                <a:latin typeface="Segoe UI Historic"/>
                <a:cs typeface="Segoe UI Historic"/>
              </a:rPr>
              <a:t>企業割り振り：</a:t>
            </a:r>
            <a:r>
              <a:rPr lang="ja-JP" altLang="en-US" b="0" i="0" dirty="0">
                <a:solidFill>
                  <a:srgbClr val="050505"/>
                </a:solidFill>
                <a:effectLst/>
                <a:latin typeface="Segoe UI Historic"/>
                <a:cs typeface="Segoe UI Historic"/>
              </a:rPr>
              <a:t>仮）</a:t>
            </a:r>
            <a:r>
              <a:rPr lang="ja-JP" altLang="en-US" dirty="0">
                <a:solidFill>
                  <a:srgbClr val="050505"/>
                </a:solidFill>
                <a:latin typeface="Segoe UI Historic"/>
                <a:cs typeface="Segoe UI Historic"/>
              </a:rPr>
              <a:t> </a:t>
            </a:r>
            <a:endParaRPr lang="en-US" altLang="ja-JP" b="0" i="0" dirty="0">
              <a:solidFill>
                <a:srgbClr val="050505"/>
              </a:solidFill>
              <a:effectLst/>
              <a:latin typeface="Segoe UI Historic" panose="020B0502040204020203" pitchFamily="34" charset="0"/>
            </a:endParaRPr>
          </a:p>
          <a:p>
            <a:r>
              <a:rPr lang="en-US" altLang="ja-JP" sz="1600" dirty="0">
                <a:solidFill>
                  <a:srgbClr val="050505"/>
                </a:solidFill>
                <a:latin typeface="Segoe UI Historic"/>
                <a:cs typeface="Segoe UI Historic"/>
              </a:rPr>
              <a:t>2月16</a:t>
            </a:r>
            <a:r>
              <a:rPr lang="ja-JP" altLang="en-US" sz="1600" b="0" i="0" dirty="0">
                <a:solidFill>
                  <a:srgbClr val="050505"/>
                </a:solidFill>
                <a:effectLst/>
                <a:latin typeface="Segoe UI Historic"/>
                <a:cs typeface="Segoe UI Historic"/>
              </a:rPr>
              <a:t>日（水）午前枠：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ja-JP" altLang="en-US" sz="1600" dirty="0">
                <a:solidFill>
                  <a:srgbClr val="050505"/>
                </a:solidFill>
                <a:latin typeface="Segoe UI Historic"/>
                <a:cs typeface="Segoe UI Historic"/>
              </a:rPr>
              <a:t>三井住友海上</a:t>
            </a:r>
            <a:endParaRPr lang="en-US" altLang="ja-JP" sz="1600" b="0" i="0" dirty="0">
              <a:solidFill>
                <a:srgbClr val="050505"/>
              </a:solidFill>
              <a:effectLst/>
              <a:latin typeface="Segoe UI Historic" panose="020B0502040204020203" pitchFamily="34" charset="0"/>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17</a:t>
            </a:r>
            <a:r>
              <a:rPr lang="ja-JP" altLang="en-US" sz="1600" b="0" i="0" dirty="0">
                <a:solidFill>
                  <a:srgbClr val="050505"/>
                </a:solidFill>
                <a:effectLst/>
                <a:latin typeface="Segoe UI Historic"/>
                <a:cs typeface="Segoe UI Historic"/>
              </a:rPr>
              <a:t>日（木）午前枠：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18</a:t>
            </a:r>
            <a:r>
              <a:rPr lang="ja-JP" altLang="en-US" sz="1600" b="0" i="0" dirty="0">
                <a:solidFill>
                  <a:srgbClr val="050505"/>
                </a:solidFill>
                <a:effectLst/>
                <a:latin typeface="Segoe UI Historic"/>
                <a:cs typeface="Segoe UI Historic"/>
              </a:rPr>
              <a:t>日（金）午前枠：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b="0" i="0" dirty="0">
                <a:solidFill>
                  <a:srgbClr val="050505"/>
                </a:solidFill>
                <a:effectLst/>
                <a:latin typeface="Segoe UI Historic"/>
                <a:cs typeface="Segoe UI Historic"/>
              </a:rPr>
              <a:t>NEC</a:t>
            </a:r>
            <a:r>
              <a:rPr lang="ja-JP" altLang="en-US" sz="1600" b="0" i="0" dirty="0">
                <a:solidFill>
                  <a:srgbClr val="050505"/>
                </a:solidFill>
                <a:effectLst/>
                <a:latin typeface="Segoe UI Historic"/>
                <a:cs typeface="Segoe UI Historic"/>
              </a:rPr>
              <a:t>ネッツエスアイ　</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ja-JP" altLang="en-US" sz="1600" dirty="0">
                <a:solidFill>
                  <a:srgbClr val="050505"/>
                </a:solidFill>
                <a:latin typeface="Segoe UI Historic"/>
                <a:cs typeface="Segoe UI Historic"/>
              </a:rPr>
              <a:t>24</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木</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r>
              <a:rPr lang="ja-JP" altLang="en-US" sz="1600" dirty="0">
                <a:solidFill>
                  <a:srgbClr val="050505"/>
                </a:solidFill>
                <a:latin typeface="Segoe UI Historic"/>
                <a:ea typeface="+mn-lt"/>
                <a:cs typeface="Segoe UI Historic"/>
              </a:rPr>
              <a:t>（中央公民館：東地区）</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25</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金</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ja-JP" sz="1600" dirty="0">
                <a:solidFill>
                  <a:srgbClr val="050505"/>
                </a:solidFill>
                <a:latin typeface="Segoe UI Historic"/>
                <a:cs typeface="Segoe UI Historic"/>
              </a:rPr>
              <a:t>関西電力</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26</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土</a:t>
            </a:r>
            <a:r>
              <a:rPr lang="ja-JP" altLang="en-US" sz="1600" b="0" i="0" dirty="0">
                <a:solidFill>
                  <a:srgbClr val="050505"/>
                </a:solidFill>
                <a:effectLst/>
                <a:latin typeface="Segoe UI Historic"/>
                <a:cs typeface="Segoe UI Historic"/>
              </a:rPr>
              <a:t>）</a:t>
            </a:r>
            <a:r>
              <a:rPr lang="ja-JP" sz="1600" dirty="0">
                <a:solidFill>
                  <a:srgbClr val="050505"/>
                </a:solidFill>
                <a:latin typeface="Segoe UI Historic"/>
                <a:cs typeface="Segoe UI Historic"/>
              </a:rPr>
              <a:t>午後枠：</a:t>
            </a:r>
            <a:r>
              <a:rPr lang="en-US" altLang="ja-JP" sz="1600" dirty="0">
                <a:solidFill>
                  <a:srgbClr val="050505"/>
                </a:solidFill>
                <a:latin typeface="Segoe UI Historic"/>
                <a:ea typeface="+mn-lt"/>
                <a:cs typeface="Segoe UI Historic"/>
              </a:rPr>
              <a:t>14</a:t>
            </a:r>
            <a:r>
              <a:rPr lang="ja-JP" sz="1600" dirty="0">
                <a:solidFill>
                  <a:srgbClr val="050505"/>
                </a:solidFill>
                <a:latin typeface="Segoe UI Historic"/>
                <a:cs typeface="Segoe UI Historic"/>
              </a:rPr>
              <a:t>時</a:t>
            </a:r>
            <a:r>
              <a:rPr lang="en-US" altLang="ja-JP" sz="1600" dirty="0">
                <a:solidFill>
                  <a:srgbClr val="050505"/>
                </a:solidFill>
                <a:latin typeface="Segoe UI Historic"/>
                <a:ea typeface="+mn-lt"/>
                <a:cs typeface="Segoe UI Historic"/>
              </a:rPr>
              <a:t>-16</a:t>
            </a:r>
            <a:r>
              <a:rPr lang="ja-JP" sz="1600" dirty="0">
                <a:solidFill>
                  <a:srgbClr val="050505"/>
                </a:solidFill>
                <a:latin typeface="Segoe UI Historic"/>
                <a:cs typeface="Segoe UI Historic"/>
              </a:rPr>
              <a:t>時 </a:t>
            </a:r>
            <a:r>
              <a:rPr lang="en-US" altLang="ja-JP" sz="1600" dirty="0">
                <a:solidFill>
                  <a:srgbClr val="050505"/>
                </a:solidFill>
                <a:latin typeface="Segoe UI Historic"/>
                <a:ea typeface="+mn-lt"/>
                <a:cs typeface="Segoe UI Historic"/>
              </a:rPr>
              <a:t>※</a:t>
            </a:r>
            <a:r>
              <a:rPr lang="ja-JP" sz="1600" dirty="0">
                <a:solidFill>
                  <a:srgbClr val="050505"/>
                </a:solidFill>
                <a:latin typeface="Segoe UI Historic"/>
                <a:cs typeface="Segoe UI Historic"/>
              </a:rPr>
              <a:t>午前はよろづ相談室</a:t>
            </a:r>
            <a:r>
              <a:rPr lang="ja-JP" altLang="en-US" sz="1600" b="0" i="0" dirty="0">
                <a:solidFill>
                  <a:srgbClr val="050505"/>
                </a:solidFill>
                <a:effectLst/>
                <a:latin typeface="Segoe UI Historic"/>
                <a:cs typeface="Segoe UI Historic"/>
              </a:rPr>
              <a:t>　</a:t>
            </a:r>
            <a:r>
              <a:rPr lang="en-US" altLang="ja-JP" sz="1600" dirty="0">
                <a:solidFill>
                  <a:srgbClr val="050505"/>
                </a:solidFill>
                <a:latin typeface="Segoe UI Historic"/>
                <a:cs typeface="Segoe UI Historic"/>
              </a:rPr>
              <a:t> </a:t>
            </a:r>
            <a:r>
              <a:rPr lang="ja-JP" altLang="en-US" sz="1600" dirty="0">
                <a:solidFill>
                  <a:srgbClr val="050505"/>
                </a:solidFill>
                <a:latin typeface="Segoe UI Historic"/>
                <a:cs typeface="Segoe UI Historic"/>
              </a:rPr>
              <a:t>   NTTドコモ（午後）</a:t>
            </a:r>
            <a:endParaRPr lang="en-US" altLang="ja-JP" sz="1600" b="0" i="0" dirty="0">
              <a:solidFill>
                <a:srgbClr val="050505"/>
              </a:solidFill>
              <a:effectLst/>
              <a:latin typeface="Segoe UI Historic"/>
              <a:cs typeface="Segoe UI Historic"/>
            </a:endParaRPr>
          </a:p>
          <a:p>
            <a:endParaRPr lang="ja-JP" altLang="en-US" sz="1600" dirty="0">
              <a:solidFill>
                <a:srgbClr val="050505"/>
              </a:solidFill>
              <a:latin typeface="Segoe UI Historic"/>
              <a:cs typeface="Segoe UI Historic"/>
            </a:endParaRPr>
          </a:p>
          <a:p>
            <a:r>
              <a:rPr lang="ja-JP" altLang="en-US" sz="1600" b="0" i="0" dirty="0">
                <a:solidFill>
                  <a:srgbClr val="050505"/>
                </a:solidFill>
                <a:effectLst/>
                <a:latin typeface="Segoe UI Historic" panose="020B0502040204020203" pitchFamily="34" charset="0"/>
              </a:rPr>
              <a:t>　　午前、午後</a:t>
            </a:r>
            <a:r>
              <a:rPr lang="en-US" altLang="ja-JP" sz="1600" b="0" i="0" dirty="0">
                <a:solidFill>
                  <a:srgbClr val="050505"/>
                </a:solidFill>
                <a:effectLst/>
                <a:latin typeface="Segoe UI Historic" panose="020B0502040204020203" pitchFamily="34" charset="0"/>
              </a:rPr>
              <a:t>2</a:t>
            </a:r>
            <a:r>
              <a:rPr lang="ja-JP" altLang="en-US" sz="1600" b="0" i="0" dirty="0">
                <a:solidFill>
                  <a:srgbClr val="050505"/>
                </a:solidFill>
                <a:effectLst/>
                <a:latin typeface="Segoe UI Historic" panose="020B0502040204020203" pitchFamily="34" charset="0"/>
              </a:rPr>
              <a:t>回：企業説明は</a:t>
            </a:r>
            <a:r>
              <a:rPr lang="ja-JP" altLang="en-US" sz="1600" b="0" i="0" strike="sngStrike" dirty="0">
                <a:solidFill>
                  <a:srgbClr val="050505"/>
                </a:solidFill>
                <a:effectLst/>
                <a:latin typeface="Segoe UI Historic" panose="020B0502040204020203" pitchFamily="34" charset="0"/>
              </a:rPr>
              <a:t>オンライン</a:t>
            </a:r>
            <a:r>
              <a:rPr lang="ja-JP" altLang="en-US" sz="1600" b="0" i="0" dirty="0">
                <a:solidFill>
                  <a:srgbClr val="050505"/>
                </a:solidFill>
                <a:effectLst/>
                <a:latin typeface="Segoe UI Historic" panose="020B0502040204020203" pitchFamily="34" charset="0"/>
              </a:rPr>
              <a:t>でも可能！</a:t>
            </a:r>
            <a:endParaRPr lang="en-US" altLang="ja-JP" sz="1600" b="0" i="0" dirty="0">
              <a:solidFill>
                <a:srgbClr val="050505"/>
              </a:solidFill>
              <a:effectLst/>
              <a:latin typeface="Segoe UI Historic" panose="020B0502040204020203" pitchFamily="34" charset="0"/>
            </a:endParaRPr>
          </a:p>
          <a:p>
            <a:endParaRPr lang="en-US" altLang="ja-JP" sz="1600" dirty="0">
              <a:solidFill>
                <a:srgbClr val="050505"/>
              </a:solidFill>
              <a:latin typeface="Segoe UI Historic" panose="020B0502040204020203" pitchFamily="34" charset="0"/>
            </a:endParaRPr>
          </a:p>
          <a:p>
            <a:r>
              <a:rPr lang="ja-JP" altLang="en-US" sz="1600" b="0" i="0" dirty="0">
                <a:solidFill>
                  <a:srgbClr val="050505"/>
                </a:solidFill>
                <a:effectLst/>
                <a:latin typeface="Segoe UI Historic" panose="020B0502040204020203" pitchFamily="34" charset="0"/>
              </a:rPr>
              <a:t>　　オンラインが通信環境が良くないため、</a:t>
            </a:r>
            <a:r>
              <a:rPr lang="ja-JP" altLang="en-US" sz="1600" b="1" i="0" dirty="0">
                <a:solidFill>
                  <a:srgbClr val="FF0000"/>
                </a:solidFill>
                <a:effectLst/>
                <a:latin typeface="Segoe UI Historic" panose="020B0502040204020203" pitchFamily="34" charset="0"/>
              </a:rPr>
              <a:t>録画データ</a:t>
            </a:r>
            <a:r>
              <a:rPr lang="ja-JP" altLang="en-US" sz="1600" b="0" i="0" dirty="0">
                <a:solidFill>
                  <a:srgbClr val="050505"/>
                </a:solidFill>
                <a:effectLst/>
                <a:latin typeface="Segoe UI Historic" panose="020B0502040204020203" pitchFamily="34" charset="0"/>
              </a:rPr>
              <a:t>で対応お願いします！</a:t>
            </a:r>
            <a:br>
              <a:rPr lang="en-US" altLang="ja-JP" sz="1600" b="0" i="0" dirty="0">
                <a:solidFill>
                  <a:srgbClr val="050505"/>
                </a:solidFill>
                <a:effectLst/>
                <a:latin typeface="Segoe UI Historic" panose="020B0502040204020203" pitchFamily="34" charset="0"/>
              </a:rPr>
            </a:br>
            <a:r>
              <a:rPr lang="ja-JP" altLang="en-US" sz="1600" b="0" i="0" dirty="0">
                <a:solidFill>
                  <a:srgbClr val="050505"/>
                </a:solidFill>
                <a:effectLst/>
                <a:latin typeface="Segoe UI Historic" panose="020B0502040204020203" pitchFamily="34" charset="0"/>
              </a:rPr>
              <a:t>　　（</a:t>
            </a:r>
            <a:r>
              <a:rPr lang="en-US" altLang="ja-JP" sz="1600" b="0" i="0" dirty="0">
                <a:solidFill>
                  <a:srgbClr val="050505"/>
                </a:solidFill>
                <a:effectLst/>
                <a:latin typeface="Segoe UI Historic" panose="020B0502040204020203" pitchFamily="34" charset="0"/>
              </a:rPr>
              <a:t>ZOOM</a:t>
            </a:r>
            <a:r>
              <a:rPr lang="ja-JP" altLang="en-US" sz="1600" b="0" i="0" dirty="0">
                <a:solidFill>
                  <a:srgbClr val="050505"/>
                </a:solidFill>
                <a:effectLst/>
                <a:latin typeface="Segoe UI Historic" panose="020B0502040204020203" pitchFamily="34" charset="0"/>
              </a:rPr>
              <a:t>とかの録画機能を利用するしてコンテンツ作るなど）</a:t>
            </a:r>
            <a:endParaRPr lang="en-US" altLang="ja-JP" sz="1600"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a:p>
            <a:r>
              <a:rPr lang="ja-JP" altLang="en-US" b="0" i="0" dirty="0">
                <a:solidFill>
                  <a:srgbClr val="050505"/>
                </a:solidFill>
                <a:effectLst/>
                <a:latin typeface="Segoe UI Historic"/>
                <a:cs typeface="Segoe UI Historic"/>
              </a:rPr>
              <a:t>▼注釈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上記のうち、</a:t>
            </a:r>
            <a:r>
              <a:rPr lang="ja-JP" altLang="en-US" dirty="0">
                <a:solidFill>
                  <a:srgbClr val="050505"/>
                </a:solidFill>
                <a:latin typeface="Segoe UI Historic"/>
                <a:cs typeface="Segoe UI Historic"/>
              </a:rPr>
              <a:t>24</a:t>
            </a:r>
            <a:r>
              <a:rPr lang="ja-JP" altLang="en-US" b="0" i="0" dirty="0">
                <a:solidFill>
                  <a:srgbClr val="050505"/>
                </a:solidFill>
                <a:effectLst/>
                <a:latin typeface="Segoe UI Historic"/>
                <a:cs typeface="Segoe UI Historic"/>
              </a:rPr>
              <a:t>日を中央公民館にて開催。</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それ以外はすべて「ときわ台オアシス」にて開催。 </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よろづ相談室は「ときわ台オアシス」にて毎週土曜</a:t>
            </a:r>
            <a:r>
              <a:rPr lang="en-US" altLang="ja-JP" b="0" i="0" dirty="0">
                <a:solidFill>
                  <a:srgbClr val="050505"/>
                </a:solidFill>
                <a:effectLst/>
                <a:latin typeface="Segoe UI Historic"/>
                <a:cs typeface="Segoe UI Historic"/>
              </a:rPr>
              <a:t>9:30</a:t>
            </a:r>
            <a:r>
              <a:rPr lang="ja-JP" altLang="en-US" b="0" i="0" dirty="0">
                <a:solidFill>
                  <a:srgbClr val="050505"/>
                </a:solidFill>
                <a:effectLst/>
                <a:latin typeface="Segoe UI Historic"/>
                <a:cs typeface="Segoe UI Historic"/>
              </a:rPr>
              <a:t>ー正午</a:t>
            </a:r>
            <a:r>
              <a:rPr lang="en-US" altLang="ja-JP" b="0" i="0" dirty="0">
                <a:solidFill>
                  <a:srgbClr val="050505"/>
                </a:solidFill>
                <a:effectLst/>
                <a:latin typeface="Segoe UI Historic"/>
                <a:cs typeface="Segoe UI Historic"/>
              </a:rPr>
              <a:t>12:00</a:t>
            </a:r>
            <a:r>
              <a:rPr lang="ja-JP" altLang="en-US" b="0" i="0" dirty="0">
                <a:solidFill>
                  <a:srgbClr val="050505"/>
                </a:solidFill>
                <a:effectLst/>
                <a:latin typeface="Segoe UI Historic"/>
                <a:cs typeface="Segoe UI Historic"/>
              </a:rPr>
              <a:t>の午前営業。</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a:cs typeface="Segoe UI Historic"/>
            </a:endParaRPr>
          </a:p>
          <a:p>
            <a:r>
              <a:rPr lang="ja-JP" altLang="en-US" b="0" i="0" dirty="0">
                <a:solidFill>
                  <a:srgbClr val="050505"/>
                </a:solidFill>
                <a:effectLst/>
                <a:latin typeface="Segoe UI Historic"/>
                <a:cs typeface="Segoe UI Historic"/>
              </a:rPr>
              <a:t>　　　　よろず相談室拡大検討。ウェアラブル配布でかなり時間を割いている為、</a:t>
            </a: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本来のよろず相談にならないので、日曜日も検討</a:t>
            </a:r>
            <a:br>
              <a:rPr lang="en-US" altLang="ja-JP" b="0" i="0" dirty="0">
                <a:solidFill>
                  <a:srgbClr val="050505"/>
                </a:solidFill>
                <a:effectLst/>
                <a:latin typeface="Segoe UI Historic"/>
                <a:cs typeface="Segoe UI Historic"/>
              </a:rPr>
            </a:b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総務省事業後どうするかも、豊能町役場と相談。（</a:t>
            </a:r>
            <a:r>
              <a:rPr lang="en-US" altLang="ja-JP" b="0" i="0" dirty="0">
                <a:solidFill>
                  <a:srgbClr val="050505"/>
                </a:solidFill>
                <a:effectLst/>
                <a:latin typeface="Segoe UI Historic"/>
                <a:cs typeface="Segoe UI Historic"/>
              </a:rPr>
              <a:t>CSPFC</a:t>
            </a:r>
            <a:r>
              <a:rPr lang="ja-JP" altLang="en-US" b="0" i="0" dirty="0">
                <a:solidFill>
                  <a:srgbClr val="050505"/>
                </a:solidFill>
                <a:effectLst/>
                <a:latin typeface="Segoe UI Historic"/>
                <a:cs typeface="Segoe UI Historic"/>
              </a:rPr>
              <a:t>としても検討）　　</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panose="020B0502040204020203" pitchFamily="34" charset="0"/>
            </a:endParaRPr>
          </a:p>
        </p:txBody>
      </p:sp>
      <p:sp>
        <p:nvSpPr>
          <p:cNvPr id="4" name="テキスト ボックス 3">
            <a:extLst>
              <a:ext uri="{FF2B5EF4-FFF2-40B4-BE49-F238E27FC236}">
                <a16:creationId xmlns:a16="http://schemas.microsoft.com/office/drawing/2014/main" id="{4F5A892D-1DB7-438E-BCE5-C4CDF7DE85BE}"/>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　第</a:t>
            </a:r>
            <a:r>
              <a:rPr lang="en-US" altLang="ja-JP" dirty="0">
                <a:solidFill>
                  <a:schemeClr val="bg1"/>
                </a:solidFill>
              </a:rPr>
              <a:t>3</a:t>
            </a:r>
            <a:r>
              <a:rPr lang="ja-JP" altLang="en-US" dirty="0">
                <a:solidFill>
                  <a:schemeClr val="bg1"/>
                </a:solidFill>
              </a:rPr>
              <a:t>回</a:t>
            </a:r>
          </a:p>
        </p:txBody>
      </p:sp>
      <p:sp>
        <p:nvSpPr>
          <p:cNvPr id="2" name="四角形: 角を丸くする 1">
            <a:extLst>
              <a:ext uri="{FF2B5EF4-FFF2-40B4-BE49-F238E27FC236}">
                <a16:creationId xmlns:a16="http://schemas.microsoft.com/office/drawing/2014/main" id="{30E1DF85-EAEE-46DA-811C-9E59CBC0C91D}"/>
              </a:ext>
            </a:extLst>
          </p:cNvPr>
          <p:cNvSpPr/>
          <p:nvPr/>
        </p:nvSpPr>
        <p:spPr>
          <a:xfrm>
            <a:off x="8353586" y="2929181"/>
            <a:ext cx="2774197" cy="635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録画データ</a:t>
            </a:r>
            <a:r>
              <a:rPr kumimoji="1" lang="en-US" altLang="ja-JP" dirty="0"/>
              <a:t>2</a:t>
            </a:r>
            <a:r>
              <a:rPr kumimoji="1" lang="ja-JP" altLang="en-US" dirty="0"/>
              <a:t>月</a:t>
            </a:r>
            <a:r>
              <a:rPr kumimoji="1" lang="en-US" altLang="ja-JP" dirty="0"/>
              <a:t>10</a:t>
            </a:r>
            <a:r>
              <a:rPr kumimoji="1" lang="ja-JP" altLang="en-US" dirty="0"/>
              <a:t>日目途</a:t>
            </a:r>
          </a:p>
        </p:txBody>
      </p:sp>
    </p:spTree>
    <p:extLst>
      <p:ext uri="{BB962C8B-B14F-4D97-AF65-F5344CB8AC3E}">
        <p14:creationId xmlns:p14="http://schemas.microsoft.com/office/powerpoint/2010/main" val="713542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648AE6-56CF-4EB8-A4A2-49E3608E8836}"/>
              </a:ext>
            </a:extLst>
          </p:cNvPr>
          <p:cNvGraphicFramePr>
            <a:graphicFrameLocks noGrp="1"/>
          </p:cNvGraphicFramePr>
          <p:nvPr>
            <p:extLst>
              <p:ext uri="{D42A27DB-BD31-4B8C-83A1-F6EECF244321}">
                <p14:modId xmlns:p14="http://schemas.microsoft.com/office/powerpoint/2010/main" val="1886661213"/>
              </p:ext>
            </p:extLst>
          </p:nvPr>
        </p:nvGraphicFramePr>
        <p:xfrm>
          <a:off x="4238786" y="999641"/>
          <a:ext cx="7388306" cy="5537740"/>
        </p:xfrm>
        <a:graphic>
          <a:graphicData uri="http://schemas.openxmlformats.org/drawingml/2006/table">
            <a:tbl>
              <a:tblPr/>
              <a:tblGrid>
                <a:gridCol w="246533">
                  <a:extLst>
                    <a:ext uri="{9D8B030D-6E8A-4147-A177-3AD203B41FA5}">
                      <a16:colId xmlns:a16="http://schemas.microsoft.com/office/drawing/2014/main" val="641925320"/>
                    </a:ext>
                  </a:extLst>
                </a:gridCol>
                <a:gridCol w="2110945">
                  <a:extLst>
                    <a:ext uri="{9D8B030D-6E8A-4147-A177-3AD203B41FA5}">
                      <a16:colId xmlns:a16="http://schemas.microsoft.com/office/drawing/2014/main" val="1723696444"/>
                    </a:ext>
                  </a:extLst>
                </a:gridCol>
                <a:gridCol w="2295845">
                  <a:extLst>
                    <a:ext uri="{9D8B030D-6E8A-4147-A177-3AD203B41FA5}">
                      <a16:colId xmlns:a16="http://schemas.microsoft.com/office/drawing/2014/main" val="4120664018"/>
                    </a:ext>
                  </a:extLst>
                </a:gridCol>
                <a:gridCol w="847460">
                  <a:extLst>
                    <a:ext uri="{9D8B030D-6E8A-4147-A177-3AD203B41FA5}">
                      <a16:colId xmlns:a16="http://schemas.microsoft.com/office/drawing/2014/main" val="2264163745"/>
                    </a:ext>
                  </a:extLst>
                </a:gridCol>
                <a:gridCol w="847460">
                  <a:extLst>
                    <a:ext uri="{9D8B030D-6E8A-4147-A177-3AD203B41FA5}">
                      <a16:colId xmlns:a16="http://schemas.microsoft.com/office/drawing/2014/main" val="1236013185"/>
                    </a:ext>
                  </a:extLst>
                </a:gridCol>
                <a:gridCol w="1040063">
                  <a:extLst>
                    <a:ext uri="{9D8B030D-6E8A-4147-A177-3AD203B41FA5}">
                      <a16:colId xmlns:a16="http://schemas.microsoft.com/office/drawing/2014/main" val="1610501959"/>
                    </a:ext>
                  </a:extLst>
                </a:gridCol>
              </a:tblGrid>
              <a:tr h="239410">
                <a:tc>
                  <a:txBody>
                    <a:bodyPr/>
                    <a:lstStyle/>
                    <a:p>
                      <a:pPr algn="ctr" fontAlgn="ctr" latinLnBrk="0"/>
                      <a:r>
                        <a:rPr lang="en-US" sz="800" b="1" i="0">
                          <a:effectLst/>
                          <a:latin typeface="ヒラギノ角ゴ Pro W3"/>
                        </a:rPr>
                        <a:t>No.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組織名（</a:t>
                      </a:r>
                      <a:r>
                        <a:rPr lang="en-US" sz="800" b="1" i="0" dirty="0">
                          <a:effectLst/>
                          <a:latin typeface="ヒラギノ角ゴ Pro W3"/>
                        </a:rPr>
                        <a:t>JP）</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組織名（</a:t>
                      </a:r>
                      <a:r>
                        <a:rPr lang="en-US" sz="800" b="1" i="0">
                          <a:effectLst/>
                          <a:latin typeface="ヒラギノ角ゴ Pro W3"/>
                        </a:rPr>
                        <a:t>EN）</a:t>
                      </a:r>
                      <a:br>
                        <a:rPr lang="en-US" sz="800" b="1" i="0">
                          <a:effectLst/>
                          <a:latin typeface="ヒラギノ角ゴ Pro W3"/>
                        </a:rPr>
                      </a:br>
                      <a:r>
                        <a:rPr lang="en-US" sz="800" b="1" i="0">
                          <a:effectLst/>
                          <a:latin typeface="ヒラギノ角ゴ Pro W3"/>
                        </a:rPr>
                        <a:t>Member name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電子証明書</a:t>
                      </a:r>
                      <a:br>
                        <a:rPr lang="en-US" altLang="ja-JP" sz="800" b="1" i="0" dirty="0">
                          <a:effectLst/>
                          <a:latin typeface="ヒラギノ角ゴ Pro W3"/>
                        </a:rPr>
                      </a:br>
                      <a:r>
                        <a:rPr lang="ja-JP" altLang="en-US" sz="800" b="1" i="0" dirty="0">
                          <a:effectLst/>
                          <a:latin typeface="ヒラギノ角ゴ Pro W3"/>
                        </a:rPr>
                        <a:t>申請ステイタス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ユーザ企業</a:t>
                      </a:r>
                      <a:br>
                        <a:rPr lang="ja-JP" altLang="en-US" sz="800" b="1" i="0">
                          <a:effectLst/>
                          <a:latin typeface="ヒラギノ角ゴ Pro W3"/>
                        </a:rPr>
                      </a:br>
                      <a:r>
                        <a:rPr lang="ja-JP" altLang="en-US" sz="800" b="1" i="0">
                          <a:effectLst/>
                          <a:latin typeface="ヒラギノ角ゴ Pro W3"/>
                        </a:rPr>
                        <a:t>通知ステイタス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en-US" sz="800" b="1" i="0">
                          <a:effectLst/>
                          <a:latin typeface="ヒラギノ角ゴ Pro W3"/>
                        </a:rPr>
                        <a:t>Member code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extLst>
                  <a:ext uri="{0D108BD9-81ED-4DB2-BD59-A6C34878D82A}">
                    <a16:rowId xmlns:a16="http://schemas.microsoft.com/office/drawing/2014/main" val="3895373577"/>
                  </a:ext>
                </a:extLst>
              </a:tr>
              <a:tr h="133439">
                <a:tc>
                  <a:txBody>
                    <a:bodyPr/>
                    <a:lstStyle/>
                    <a:p>
                      <a:pPr fontAlgn="ctr" latinLnBrk="0"/>
                      <a:r>
                        <a:rPr lang="en-US" altLang="ja-JP" sz="800" b="0" i="0">
                          <a:effectLst/>
                          <a:latin typeface="ヒラギノ角ゴ Pro W3"/>
                        </a:rPr>
                        <a:t>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OZ1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OZ1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01794462"/>
                  </a:ext>
                </a:extLst>
              </a:tr>
              <a:tr h="239410">
                <a:tc>
                  <a:txBody>
                    <a:bodyPr/>
                    <a:lstStyle/>
                    <a:p>
                      <a:pPr fontAlgn="ctr" latinLnBrk="0"/>
                      <a:r>
                        <a:rPr lang="en-US" altLang="ja-JP" sz="800" b="0" i="0">
                          <a:effectLst/>
                          <a:latin typeface="ヒラギノ角ゴ Pro W3"/>
                        </a:rPr>
                        <a:t>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一般社団法人コンパクトスマートシティプラットフォーム協議会</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Compact Smart City Platform Council</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74440001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22575834"/>
                  </a:ext>
                </a:extLst>
              </a:tr>
              <a:tr h="133439">
                <a:tc>
                  <a:txBody>
                    <a:bodyPr/>
                    <a:lstStyle/>
                    <a:p>
                      <a:pPr fontAlgn="ctr" latinLnBrk="0"/>
                      <a:r>
                        <a:rPr lang="en-US" altLang="ja-JP" sz="800" b="0" i="0">
                          <a:effectLst/>
                          <a:latin typeface="ヒラギノ角ゴ Pro W3"/>
                        </a:rPr>
                        <a:t>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altLang="ja-JP" sz="800" b="0" i="0">
                          <a:effectLst/>
                          <a:latin typeface="ヒラギノ角ゴ Pro W3"/>
                        </a:rPr>
                        <a:t>NEC</a:t>
                      </a:r>
                      <a:r>
                        <a:rPr lang="ja-JP" altLang="en-US" sz="800" b="0" i="0">
                          <a:effectLst/>
                          <a:latin typeface="ヒラギノ角ゴ Pro W3"/>
                        </a:rPr>
                        <a:t>ネッツエスアイ株式会社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NEC Networks &amp; System Integration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21110003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919829673"/>
                  </a:ext>
                </a:extLst>
              </a:tr>
              <a:tr h="133439">
                <a:tc>
                  <a:txBody>
                    <a:bodyPr/>
                    <a:lstStyle/>
                    <a:p>
                      <a:pPr fontAlgn="ctr" latinLnBrk="0"/>
                      <a:r>
                        <a:rPr lang="en-US" altLang="ja-JP" sz="800" b="0" i="0">
                          <a:effectLst/>
                          <a:latin typeface="ヒラギノ角ゴ Pro W3"/>
                        </a:rPr>
                        <a:t>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Green Bioanalytics</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solidFill>
                            <a:srgbClr val="F54A45"/>
                          </a:solidFill>
                          <a:effectLst/>
                          <a:latin typeface="ヒラギノ角ゴ Pro W3"/>
                        </a:rPr>
                        <a:t>Green Bioanalytics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21110002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104102334"/>
                  </a:ext>
                </a:extLst>
              </a:tr>
              <a:tr h="566320">
                <a:tc>
                  <a:txBody>
                    <a:bodyPr/>
                    <a:lstStyle/>
                    <a:p>
                      <a:pPr fontAlgn="ctr" latinLnBrk="0"/>
                      <a:r>
                        <a:rPr lang="en-US" altLang="ja-JP" sz="800" b="0" i="0">
                          <a:effectLst/>
                          <a:latin typeface="ヒラギノ角ゴ Pro W3"/>
                        </a:rPr>
                        <a:t>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株式会社ミマモルメ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MIMAMORUME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804319710"/>
                  </a:ext>
                </a:extLst>
              </a:tr>
              <a:tr h="133439">
                <a:tc>
                  <a:txBody>
                    <a:bodyPr/>
                    <a:lstStyle/>
                    <a:p>
                      <a:pPr fontAlgn="ctr" latinLnBrk="0"/>
                      <a:r>
                        <a:rPr lang="en-US" altLang="ja-JP" sz="800" b="0" i="0">
                          <a:effectLst/>
                          <a:latin typeface="ヒラギノ角ゴ Pro W3"/>
                        </a:rPr>
                        <a:t>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Andeco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Andeco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242469607"/>
                  </a:ext>
                </a:extLst>
              </a:tr>
              <a:tr h="133439">
                <a:tc>
                  <a:txBody>
                    <a:bodyPr/>
                    <a:lstStyle/>
                    <a:p>
                      <a:pPr fontAlgn="ctr" latinLnBrk="0"/>
                      <a:r>
                        <a:rPr lang="en-US" altLang="ja-JP" sz="800" b="0" i="0">
                          <a:effectLst/>
                          <a:latin typeface="ヒラギノ角ゴ Pro W3"/>
                        </a:rPr>
                        <a:t>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dirty="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075767304"/>
                  </a:ext>
                </a:extLst>
              </a:tr>
              <a:tr h="133439">
                <a:tc>
                  <a:txBody>
                    <a:bodyPr/>
                    <a:lstStyle/>
                    <a:p>
                      <a:pPr fontAlgn="ctr" latinLnBrk="0"/>
                      <a:r>
                        <a:rPr lang="en-US" altLang="ja-JP" sz="800" b="0" i="0">
                          <a:effectLst/>
                          <a:latin typeface="ヒラギノ角ゴ Pro W3"/>
                        </a:rPr>
                        <a:t>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806538817"/>
                  </a:ext>
                </a:extLst>
              </a:tr>
              <a:tr h="133439">
                <a:tc>
                  <a:txBody>
                    <a:bodyPr/>
                    <a:lstStyle/>
                    <a:p>
                      <a:pPr fontAlgn="ctr" latinLnBrk="0"/>
                      <a:r>
                        <a:rPr lang="en-US" altLang="ja-JP" sz="800" b="0" i="0">
                          <a:effectLst/>
                          <a:latin typeface="ヒラギノ角ゴ Pro W3"/>
                        </a:rPr>
                        <a:t>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イッツ・コミュニケーションズ株式会社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its communications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69831513"/>
                  </a:ext>
                </a:extLst>
              </a:tr>
              <a:tr h="147242">
                <a:tc>
                  <a:txBody>
                    <a:bodyPr/>
                    <a:lstStyle/>
                    <a:p>
                      <a:pPr fontAlgn="ctr" latinLnBrk="0"/>
                      <a:r>
                        <a:rPr lang="en-US" altLang="ja-JP" sz="800" b="0" i="0">
                          <a:effectLst/>
                          <a:latin typeface="ヒラギノ角ゴ Pro W3"/>
                        </a:rPr>
                        <a:t>10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504120913"/>
                  </a:ext>
                </a:extLst>
              </a:tr>
              <a:tr h="147242">
                <a:tc>
                  <a:txBody>
                    <a:bodyPr/>
                    <a:lstStyle/>
                    <a:p>
                      <a:pPr fontAlgn="ctr" latinLnBrk="0"/>
                      <a:r>
                        <a:rPr lang="en-US" altLang="ja-JP" sz="800" b="0" i="0">
                          <a:effectLst/>
                          <a:latin typeface="ヒラギノ角ゴ Pro W3"/>
                        </a:rPr>
                        <a:t>11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altLang="ja-JP" sz="800" b="0" i="0">
                          <a:effectLst/>
                          <a:latin typeface="ヒラギノ角ゴ Pro W3"/>
                        </a:rPr>
                        <a:t>NTT</a:t>
                      </a:r>
                      <a:r>
                        <a:rPr lang="ja-JP" altLang="en-US" sz="800" b="0" i="0">
                          <a:effectLst/>
                          <a:latin typeface="ヒラギノ角ゴ Pro W3"/>
                        </a:rPr>
                        <a:t>ドコモ</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NTT DOCOMO,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21110008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259936272"/>
                  </a:ext>
                </a:extLst>
              </a:tr>
              <a:tr h="147242">
                <a:tc>
                  <a:txBody>
                    <a:bodyPr/>
                    <a:lstStyle/>
                    <a:p>
                      <a:pPr fontAlgn="ctr" latinLnBrk="0"/>
                      <a:r>
                        <a:rPr lang="en-US" altLang="ja-JP" sz="800" b="0" i="0">
                          <a:effectLst/>
                          <a:latin typeface="ヒラギノ角ゴ Pro W3"/>
                        </a:rPr>
                        <a:t>12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SWAT Mobility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SWAT Mobility Pte.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21110009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707848182"/>
                  </a:ext>
                </a:extLst>
              </a:tr>
              <a:tr h="147242">
                <a:tc>
                  <a:txBody>
                    <a:bodyPr/>
                    <a:lstStyle/>
                    <a:p>
                      <a:pPr fontAlgn="ctr" latinLnBrk="0"/>
                      <a:r>
                        <a:rPr lang="en-US" altLang="ja-JP" sz="800" b="0" i="0">
                          <a:effectLst/>
                          <a:latin typeface="ヒラギノ角ゴ Pro W3"/>
                        </a:rPr>
                        <a:t>13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TRUSTDOCK</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TRUSTDOCK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827314185"/>
                  </a:ext>
                </a:extLst>
              </a:tr>
              <a:tr h="147242">
                <a:tc>
                  <a:txBody>
                    <a:bodyPr/>
                    <a:lstStyle/>
                    <a:p>
                      <a:pPr fontAlgn="ctr" latinLnBrk="0"/>
                      <a:r>
                        <a:rPr lang="en-US" altLang="ja-JP" sz="800" b="0" i="0">
                          <a:effectLst/>
                          <a:latin typeface="ヒラギノ角ゴ Pro W3"/>
                        </a:rPr>
                        <a:t>14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アイテック阪急阪神株式会社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ITEC HANKYU HANSHIN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199020998"/>
                  </a:ext>
                </a:extLst>
              </a:tr>
              <a:tr h="147242">
                <a:tc>
                  <a:txBody>
                    <a:bodyPr/>
                    <a:lstStyle/>
                    <a:p>
                      <a:pPr fontAlgn="ctr" latinLnBrk="0"/>
                      <a:r>
                        <a:rPr lang="en-US" altLang="ja-JP" sz="800" b="0" i="0">
                          <a:effectLst/>
                          <a:latin typeface="ヒラギノ角ゴ Pro W3"/>
                        </a:rPr>
                        <a:t>15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株式会社アスコエパートナーズ</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Asukoe Partners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586764838"/>
                  </a:ext>
                </a:extLst>
              </a:tr>
              <a:tr h="147242">
                <a:tc>
                  <a:txBody>
                    <a:bodyPr/>
                    <a:lstStyle/>
                    <a:p>
                      <a:pPr fontAlgn="ctr" latinLnBrk="0"/>
                      <a:r>
                        <a:rPr lang="en-US" altLang="ja-JP" sz="800" b="0" i="0">
                          <a:effectLst/>
                          <a:latin typeface="ヒラギノ角ゴ Pro W3"/>
                        </a:rPr>
                        <a:t>16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株式会社おてつたび</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OTETSUTABI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21110010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927664779"/>
                  </a:ext>
                </a:extLst>
              </a:tr>
              <a:tr h="147242">
                <a:tc>
                  <a:txBody>
                    <a:bodyPr/>
                    <a:lstStyle/>
                    <a:p>
                      <a:pPr fontAlgn="ctr" latinLnBrk="0"/>
                      <a:r>
                        <a:rPr lang="en-US" altLang="ja-JP" sz="800" b="0" i="0">
                          <a:effectLst/>
                          <a:latin typeface="ヒラギノ角ゴ Pro W3"/>
                        </a:rPr>
                        <a:t>17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スクールエージェント株式会社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School Agent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698450896"/>
                  </a:ext>
                </a:extLst>
              </a:tr>
              <a:tr h="147242">
                <a:tc>
                  <a:txBody>
                    <a:bodyPr/>
                    <a:lstStyle/>
                    <a:p>
                      <a:pPr fontAlgn="ctr" latinLnBrk="0"/>
                      <a:r>
                        <a:rPr lang="en-US" altLang="ja-JP" sz="800" b="0" i="0">
                          <a:effectLst/>
                          <a:latin typeface="ヒラギノ角ゴ Pro W3"/>
                        </a:rPr>
                        <a:t>18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セイコーソリューションズ株式会社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Seiko Solutions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67229880"/>
                  </a:ext>
                </a:extLst>
              </a:tr>
              <a:tr h="147242">
                <a:tc>
                  <a:txBody>
                    <a:bodyPr/>
                    <a:lstStyle/>
                    <a:p>
                      <a:pPr fontAlgn="ctr" latinLnBrk="0"/>
                      <a:r>
                        <a:rPr lang="en-US" altLang="ja-JP" sz="800" b="0" i="0">
                          <a:effectLst/>
                          <a:latin typeface="ヒラギノ角ゴ Pro W3"/>
                        </a:rPr>
                        <a:t>19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株式会社りそな銀行</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Resona 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97666025"/>
                  </a:ext>
                </a:extLst>
              </a:tr>
              <a:tr h="147242">
                <a:tc>
                  <a:txBody>
                    <a:bodyPr/>
                    <a:lstStyle/>
                    <a:p>
                      <a:pPr fontAlgn="ctr" latinLnBrk="0"/>
                      <a:r>
                        <a:rPr lang="en-US" altLang="ja-JP" sz="800" b="0" i="0">
                          <a:effectLst/>
                          <a:latin typeface="ヒラギノ角ゴ Pro W3"/>
                        </a:rPr>
                        <a:t>20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Robot Consulting</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Robot Consulting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21110011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97349690"/>
                  </a:ext>
                </a:extLst>
              </a:tr>
              <a:tr h="147242">
                <a:tc>
                  <a:txBody>
                    <a:bodyPr/>
                    <a:lstStyle/>
                    <a:p>
                      <a:pPr fontAlgn="ctr" latinLnBrk="0"/>
                      <a:r>
                        <a:rPr lang="en-US" altLang="ja-JP" sz="800" b="0" i="0">
                          <a:effectLst/>
                          <a:latin typeface="ヒラギノ角ゴ Pro W3"/>
                        </a:rPr>
                        <a:t>21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三井住友海上火災保険株式会社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Mitsui Sumitomo Insurance Company, Limited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59295012"/>
                  </a:ext>
                </a:extLst>
              </a:tr>
              <a:tr h="147242">
                <a:tc>
                  <a:txBody>
                    <a:bodyPr/>
                    <a:lstStyle/>
                    <a:p>
                      <a:pPr fontAlgn="ctr" latinLnBrk="0"/>
                      <a:r>
                        <a:rPr lang="en-US" altLang="ja-JP" sz="800" b="0" i="0" dirty="0">
                          <a:effectLst/>
                          <a:latin typeface="ヒラギノ角ゴ Pro W3"/>
                        </a:rPr>
                        <a:t>22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ja-JP" altLang="en-US" sz="800" b="0" i="0" dirty="0">
                          <a:effectLst/>
                          <a:latin typeface="ヒラギノ角ゴ Pro W3"/>
                        </a:rPr>
                        <a:t>三井情報株式会社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MITSUI KNOWLEDGE INDUSTRY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r>
                        <a:rPr lang="ja-JP" altLang="en-US" sz="800" b="0" i="0">
                          <a:effectLst/>
                          <a:latin typeface="ヒラギノ角ゴ Pro W3"/>
                        </a:rPr>
                        <a:t>申請済</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extLst>
                  <a:ext uri="{0D108BD9-81ED-4DB2-BD59-A6C34878D82A}">
                    <a16:rowId xmlns:a16="http://schemas.microsoft.com/office/drawing/2014/main" val="1040498861"/>
                  </a:ext>
                </a:extLst>
              </a:tr>
              <a:tr h="147242">
                <a:tc>
                  <a:txBody>
                    <a:bodyPr/>
                    <a:lstStyle/>
                    <a:p>
                      <a:pPr fontAlgn="ctr" latinLnBrk="0"/>
                      <a:r>
                        <a:rPr lang="en-US" altLang="ja-JP" sz="800" b="0" i="0">
                          <a:effectLst/>
                          <a:latin typeface="ヒラギノ角ゴ Pro W3"/>
                        </a:rPr>
                        <a:t>23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小林製薬株式会社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Kobayashi Pharmaceutical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31894585"/>
                  </a:ext>
                </a:extLst>
              </a:tr>
              <a:tr h="147242">
                <a:tc>
                  <a:txBody>
                    <a:bodyPr/>
                    <a:lstStyle/>
                    <a:p>
                      <a:pPr fontAlgn="ctr" latinLnBrk="0"/>
                      <a:r>
                        <a:rPr lang="en-US" altLang="ja-JP" sz="800" b="0" i="0">
                          <a:effectLst/>
                          <a:latin typeface="ヒラギノ角ゴ Pro W3"/>
                        </a:rPr>
                        <a:t>24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株式会社帝国データバンク</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TEIKOKU DATABANK,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552269225"/>
                  </a:ext>
                </a:extLst>
              </a:tr>
              <a:tr h="147242">
                <a:tc>
                  <a:txBody>
                    <a:bodyPr/>
                    <a:lstStyle/>
                    <a:p>
                      <a:pPr fontAlgn="ctr" latinLnBrk="0"/>
                      <a:r>
                        <a:rPr lang="en-US" altLang="ja-JP" sz="800" b="0" i="0">
                          <a:effectLst/>
                          <a:latin typeface="ヒラギノ角ゴ Pro W3"/>
                        </a:rPr>
                        <a:t>25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株式会社日立社会情報サービス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fr-FR" sz="800" b="0" i="0">
                          <a:effectLst/>
                          <a:latin typeface="ヒラギノ角ゴ Pro W3"/>
                        </a:rPr>
                        <a:t>Hitachi Social Information Services,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686968668"/>
                  </a:ext>
                </a:extLst>
              </a:tr>
              <a:tr h="147242">
                <a:tc>
                  <a:txBody>
                    <a:bodyPr/>
                    <a:lstStyle/>
                    <a:p>
                      <a:pPr fontAlgn="ctr" latinLnBrk="0"/>
                      <a:r>
                        <a:rPr lang="en-US" altLang="ja-JP" sz="800" b="0" i="0">
                          <a:effectLst/>
                          <a:latin typeface="ヒラギノ角ゴ Pro W3"/>
                        </a:rPr>
                        <a:t>26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CI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CI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36355829"/>
                  </a:ext>
                </a:extLst>
              </a:tr>
              <a:tr h="147242">
                <a:tc>
                  <a:txBody>
                    <a:bodyPr/>
                    <a:lstStyle/>
                    <a:p>
                      <a:pPr fontAlgn="ctr" latinLnBrk="0"/>
                      <a:r>
                        <a:rPr lang="en-US" altLang="ja-JP" sz="800" b="0" i="0">
                          <a:effectLst/>
                          <a:latin typeface="ヒラギノ角ゴ Pro W3"/>
                        </a:rPr>
                        <a:t>27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 アーティフィス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ARTIFICE,inc.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8313888"/>
                  </a:ext>
                </a:extLst>
              </a:tr>
              <a:tr h="147242">
                <a:tc>
                  <a:txBody>
                    <a:bodyPr/>
                    <a:lstStyle/>
                    <a:p>
                      <a:pPr fontAlgn="ctr" latinLnBrk="0"/>
                      <a:r>
                        <a:rPr lang="en-US" altLang="ja-JP" sz="800" b="0" i="0">
                          <a:effectLst/>
                          <a:latin typeface="ヒラギノ角ゴ Pro W3"/>
                        </a:rPr>
                        <a:t>28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福井県庁</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Fukui prefectural government</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00805792"/>
                  </a:ext>
                </a:extLst>
              </a:tr>
              <a:tr h="147242">
                <a:tc>
                  <a:txBody>
                    <a:bodyPr/>
                    <a:lstStyle/>
                    <a:p>
                      <a:pPr fontAlgn="ctr" latinLnBrk="0"/>
                      <a:r>
                        <a:rPr lang="en-US" altLang="ja-JP" sz="800" b="0" i="0">
                          <a:effectLst/>
                          <a:latin typeface="ヒラギノ角ゴ Pro W3"/>
                        </a:rPr>
                        <a:t>29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関西電力株式会社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THE KANSAI ELECTRIC POWER CO.,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42674461"/>
                  </a:ext>
                </a:extLst>
              </a:tr>
              <a:tr h="147242">
                <a:tc>
                  <a:txBody>
                    <a:bodyPr/>
                    <a:lstStyle/>
                    <a:p>
                      <a:pPr fontAlgn="ctr" latinLnBrk="0"/>
                      <a:r>
                        <a:rPr lang="en-US" altLang="ja-JP" sz="800" b="0" i="0">
                          <a:effectLst/>
                          <a:latin typeface="ヒラギノ角ゴ Pro W3"/>
                        </a:rPr>
                        <a:t>30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株式会社電通国際情報サービス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INFORMATION SERVICES INTERNATIONAL-DENTSU,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360463785"/>
                  </a:ext>
                </a:extLst>
              </a:tr>
            </a:tbl>
          </a:graphicData>
        </a:graphic>
      </p:graphicFrame>
      <p:sp>
        <p:nvSpPr>
          <p:cNvPr id="3" name="正方形/長方形 2">
            <a:extLst>
              <a:ext uri="{FF2B5EF4-FFF2-40B4-BE49-F238E27FC236}">
                <a16:creationId xmlns:a16="http://schemas.microsoft.com/office/drawing/2014/main" id="{5D996A40-1167-40D5-BED9-E38B57D04A14}"/>
              </a:ext>
            </a:extLst>
          </p:cNvPr>
          <p:cNvSpPr/>
          <p:nvPr/>
        </p:nvSpPr>
        <p:spPr>
          <a:xfrm>
            <a:off x="1480088" y="0"/>
            <a:ext cx="3592630"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b="1" dirty="0">
                <a:latin typeface="+mn-ea"/>
              </a:rPr>
              <a:t>第</a:t>
            </a:r>
            <a:r>
              <a:rPr kumimoji="1" lang="en-US" altLang="ja-JP" b="1" dirty="0">
                <a:latin typeface="+mn-ea"/>
              </a:rPr>
              <a:t>2</a:t>
            </a:r>
            <a:r>
              <a:rPr kumimoji="1" lang="ja-JP" altLang="en-US" b="1" dirty="0">
                <a:latin typeface="+mn-ea"/>
              </a:rPr>
              <a:t>回　</a:t>
            </a:r>
            <a:r>
              <a:rPr kumimoji="1" lang="en-US" altLang="ja-JP" b="1" dirty="0">
                <a:latin typeface="+mn-ea"/>
              </a:rPr>
              <a:t>JP-LINK</a:t>
            </a:r>
            <a:r>
              <a:rPr kumimoji="1" lang="ja-JP" altLang="en-US" b="1" dirty="0">
                <a:latin typeface="+mn-ea"/>
              </a:rPr>
              <a:t>勉強会</a:t>
            </a:r>
            <a:endParaRPr kumimoji="1" lang="ja-JP" altLang="en-US" b="1" dirty="0"/>
          </a:p>
        </p:txBody>
      </p:sp>
      <p:sp>
        <p:nvSpPr>
          <p:cNvPr id="4" name="テキスト ボックス 3">
            <a:extLst>
              <a:ext uri="{FF2B5EF4-FFF2-40B4-BE49-F238E27FC236}">
                <a16:creationId xmlns:a16="http://schemas.microsoft.com/office/drawing/2014/main" id="{B63CA4E5-2FE7-42DC-BBA7-AB99C1AA3003}"/>
              </a:ext>
            </a:extLst>
          </p:cNvPr>
          <p:cNvSpPr txBox="1"/>
          <p:nvPr/>
        </p:nvSpPr>
        <p:spPr>
          <a:xfrm>
            <a:off x="129969" y="906189"/>
            <a:ext cx="4108817" cy="4524315"/>
          </a:xfrm>
          <a:prstGeom prst="rect">
            <a:avLst/>
          </a:prstGeom>
          <a:noFill/>
        </p:spPr>
        <p:txBody>
          <a:bodyPr wrap="none" rtlCol="0">
            <a:spAutoFit/>
          </a:bodyPr>
          <a:lstStyle/>
          <a:p>
            <a:r>
              <a:rPr kumimoji="1" lang="ja-JP" altLang="en-US" b="1" dirty="0"/>
              <a:t>一旦無事インストール完了</a:t>
            </a:r>
            <a:endParaRPr kumimoji="1" lang="en-US" altLang="ja-JP" b="1" dirty="0"/>
          </a:p>
          <a:p>
            <a:endParaRPr kumimoji="1" lang="en-US" altLang="ja-JP" b="1" dirty="0"/>
          </a:p>
          <a:p>
            <a:r>
              <a:rPr kumimoji="1" lang="ja-JP" altLang="en-US" b="1" dirty="0"/>
              <a:t>動画は会員サイトに掲載</a:t>
            </a:r>
            <a:endParaRPr kumimoji="1" lang="en-US" altLang="ja-JP" b="1" dirty="0"/>
          </a:p>
          <a:p>
            <a:endParaRPr kumimoji="1" lang="en-US" altLang="ja-JP" b="1" dirty="0"/>
          </a:p>
          <a:p>
            <a:r>
              <a:rPr kumimoji="1" lang="ja-JP" altLang="en-US" b="1" dirty="0"/>
              <a:t>その他</a:t>
            </a:r>
            <a:endParaRPr kumimoji="1" lang="en-US" altLang="ja-JP" b="1" dirty="0"/>
          </a:p>
          <a:p>
            <a:r>
              <a:rPr kumimoji="1" lang="ja-JP" altLang="en-US" b="1" dirty="0"/>
              <a:t>　資料を随時更新しています。</a:t>
            </a:r>
            <a:endParaRPr kumimoji="1" lang="en-US" altLang="ja-JP" b="1" dirty="0"/>
          </a:p>
          <a:p>
            <a:r>
              <a:rPr kumimoji="1" lang="ja-JP" altLang="en-US" b="1" dirty="0"/>
              <a:t>　インストールで詰まったら</a:t>
            </a:r>
            <a:br>
              <a:rPr kumimoji="1" lang="en-US" altLang="ja-JP" b="1" dirty="0"/>
            </a:br>
            <a:r>
              <a:rPr kumimoji="1" lang="ja-JP" altLang="en-US" b="1" dirty="0"/>
              <a:t>　動画やマニュアル確認、</a:t>
            </a:r>
            <a:br>
              <a:rPr kumimoji="1" lang="en-US" altLang="ja-JP" b="1" dirty="0"/>
            </a:br>
            <a:r>
              <a:rPr kumimoji="1" lang="ja-JP" altLang="en-US" b="1" dirty="0"/>
              <a:t>　</a:t>
            </a:r>
            <a:r>
              <a:rPr kumimoji="1" lang="en-US" altLang="ja-JP" b="1" dirty="0"/>
              <a:t>OZ1</a:t>
            </a:r>
            <a:r>
              <a:rPr kumimoji="1" lang="ja-JP" altLang="en-US" b="1" dirty="0"/>
              <a:t>へのメールでご質問ください。</a:t>
            </a:r>
            <a:endParaRPr kumimoji="1" lang="en-US" altLang="ja-JP" b="1" dirty="0"/>
          </a:p>
          <a:p>
            <a:endParaRPr kumimoji="1" lang="en-US" altLang="ja-JP" b="1" dirty="0"/>
          </a:p>
          <a:p>
            <a:endParaRPr kumimoji="1" lang="en-US" altLang="ja-JP" b="1" dirty="0"/>
          </a:p>
          <a:p>
            <a:r>
              <a:rPr kumimoji="1" lang="ja-JP" altLang="en-US" b="1" dirty="0"/>
              <a:t>第</a:t>
            </a:r>
            <a:r>
              <a:rPr kumimoji="1" lang="en-US" altLang="ja-JP" b="1" dirty="0"/>
              <a:t>3</a:t>
            </a:r>
            <a:r>
              <a:rPr kumimoji="1" lang="ja-JP" altLang="en-US" b="1" dirty="0"/>
              <a:t>回</a:t>
            </a:r>
            <a:r>
              <a:rPr kumimoji="1" lang="en-US" altLang="ja-JP" b="1" dirty="0"/>
              <a:t>JP-LINK</a:t>
            </a:r>
            <a:r>
              <a:rPr kumimoji="1" lang="ja-JP" altLang="en-US" b="1" dirty="0"/>
              <a:t>勉強会</a:t>
            </a:r>
            <a:br>
              <a:rPr kumimoji="1" lang="en-US" altLang="ja-JP" b="1" dirty="0"/>
            </a:br>
            <a:r>
              <a:rPr kumimoji="1" lang="ja-JP" altLang="en-US" b="1" dirty="0"/>
              <a:t>　</a:t>
            </a:r>
            <a:r>
              <a:rPr kumimoji="1" lang="en-US" altLang="ja-JP" b="1" dirty="0"/>
              <a:t>2/17</a:t>
            </a:r>
            <a:r>
              <a:rPr kumimoji="1" lang="ja-JP" altLang="en-US" b="1" dirty="0"/>
              <a:t>　</a:t>
            </a:r>
            <a:br>
              <a:rPr kumimoji="1" lang="en-US" altLang="ja-JP" b="1" dirty="0"/>
            </a:br>
            <a:r>
              <a:rPr kumimoji="1" lang="ja-JP" altLang="en-US" b="1" dirty="0"/>
              <a:t>　　アダプターサーバーインストール</a:t>
            </a:r>
            <a:br>
              <a:rPr kumimoji="1" lang="en-US" altLang="ja-JP" b="1" dirty="0"/>
            </a:br>
            <a:endParaRPr kumimoji="1" lang="en-US" altLang="ja-JP" dirty="0"/>
          </a:p>
          <a:p>
            <a:endParaRPr kumimoji="1" lang="ja-JP" altLang="en-US" dirty="0"/>
          </a:p>
        </p:txBody>
      </p:sp>
      <p:sp>
        <p:nvSpPr>
          <p:cNvPr id="5" name="テキスト ボックス 4">
            <a:extLst>
              <a:ext uri="{FF2B5EF4-FFF2-40B4-BE49-F238E27FC236}">
                <a16:creationId xmlns:a16="http://schemas.microsoft.com/office/drawing/2014/main" id="{075C2046-A884-4109-B578-C7CB9E9666FA}"/>
              </a:ext>
            </a:extLst>
          </p:cNvPr>
          <p:cNvSpPr txBox="1"/>
          <p:nvPr/>
        </p:nvSpPr>
        <p:spPr>
          <a:xfrm>
            <a:off x="4331776" y="630309"/>
            <a:ext cx="2954655" cy="369332"/>
          </a:xfrm>
          <a:prstGeom prst="rect">
            <a:avLst/>
          </a:prstGeom>
          <a:noFill/>
        </p:spPr>
        <p:txBody>
          <a:bodyPr wrap="none" rtlCol="0">
            <a:spAutoFit/>
          </a:bodyPr>
          <a:lstStyle/>
          <a:p>
            <a:r>
              <a:rPr kumimoji="1" lang="ja-JP" altLang="en-US" dirty="0"/>
              <a:t>事前に申請しているリスト</a:t>
            </a:r>
          </a:p>
        </p:txBody>
      </p:sp>
    </p:spTree>
    <p:extLst>
      <p:ext uri="{BB962C8B-B14F-4D97-AF65-F5344CB8AC3E}">
        <p14:creationId xmlns:p14="http://schemas.microsoft.com/office/powerpoint/2010/main" val="221848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3DD8221-F4B9-4B64-8786-2FF7983824B7}"/>
              </a:ext>
            </a:extLst>
          </p:cNvPr>
          <p:cNvSpPr/>
          <p:nvPr/>
        </p:nvSpPr>
        <p:spPr>
          <a:xfrm>
            <a:off x="1423108"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b="1" dirty="0">
                <a:latin typeface="+mn-ea"/>
              </a:rPr>
              <a:t>第</a:t>
            </a:r>
            <a:r>
              <a:rPr kumimoji="1" lang="en-US" altLang="ja-JP" b="1" dirty="0">
                <a:latin typeface="+mn-ea"/>
              </a:rPr>
              <a:t>3</a:t>
            </a:r>
            <a:r>
              <a:rPr kumimoji="1" lang="ja-JP" altLang="en-US" b="1" dirty="0">
                <a:latin typeface="+mn-ea"/>
              </a:rPr>
              <a:t>回　</a:t>
            </a:r>
            <a:r>
              <a:rPr kumimoji="1" lang="en-US" altLang="ja-JP" b="1" dirty="0">
                <a:latin typeface="+mn-ea"/>
              </a:rPr>
              <a:t>JP-LINK</a:t>
            </a:r>
            <a:r>
              <a:rPr kumimoji="1" lang="ja-JP" altLang="en-US" b="1" dirty="0">
                <a:latin typeface="+mn-ea"/>
              </a:rPr>
              <a:t>勉強会</a:t>
            </a:r>
            <a:endParaRPr kumimoji="1" lang="ja-JP" altLang="en-US" b="1" dirty="0"/>
          </a:p>
        </p:txBody>
      </p:sp>
      <p:sp>
        <p:nvSpPr>
          <p:cNvPr id="3" name="四角形: 角を丸くする 2">
            <a:extLst>
              <a:ext uri="{FF2B5EF4-FFF2-40B4-BE49-F238E27FC236}">
                <a16:creationId xmlns:a16="http://schemas.microsoft.com/office/drawing/2014/main" id="{D389C583-F388-4A67-B7DC-AA2C787006C5}"/>
              </a:ext>
            </a:extLst>
          </p:cNvPr>
          <p:cNvSpPr/>
          <p:nvPr/>
        </p:nvSpPr>
        <p:spPr>
          <a:xfrm>
            <a:off x="1245325" y="1105984"/>
            <a:ext cx="1881051" cy="15782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センター</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サーバー</a:t>
            </a:r>
          </a:p>
        </p:txBody>
      </p:sp>
      <p:sp>
        <p:nvSpPr>
          <p:cNvPr id="4" name="四角形: 角を丸くする 3">
            <a:extLst>
              <a:ext uri="{FF2B5EF4-FFF2-40B4-BE49-F238E27FC236}">
                <a16:creationId xmlns:a16="http://schemas.microsoft.com/office/drawing/2014/main" id="{575C6E3B-73CD-4D54-9D55-1EE62567BE56}"/>
              </a:ext>
            </a:extLst>
          </p:cNvPr>
          <p:cNvSpPr/>
          <p:nvPr/>
        </p:nvSpPr>
        <p:spPr>
          <a:xfrm>
            <a:off x="5617027" y="1105983"/>
            <a:ext cx="1881051" cy="1578249"/>
          </a:xfrm>
          <a:prstGeom prst="roundRect">
            <a:avLst/>
          </a:prstGeom>
          <a:noFill/>
          <a:ln w="28575">
            <a:solidFill>
              <a:srgbClr val="A04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9E4644"/>
                </a:solidFill>
                <a:latin typeface="BIZ UDPゴシック" panose="020B0400000000000000" pitchFamily="50" charset="-128"/>
                <a:ea typeface="BIZ UDPゴシック" panose="020B0400000000000000" pitchFamily="50" charset="-128"/>
              </a:rPr>
              <a:t>アダプタ</a:t>
            </a:r>
            <a:endParaRPr kumimoji="1" lang="en-US" altLang="ja-JP" b="1" dirty="0">
              <a:solidFill>
                <a:srgbClr val="9E4644"/>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9E4644"/>
                </a:solidFill>
                <a:latin typeface="BIZ UDPゴシック" panose="020B0400000000000000" pitchFamily="50" charset="-128"/>
                <a:ea typeface="BIZ UDPゴシック" panose="020B0400000000000000" pitchFamily="50" charset="-128"/>
              </a:rPr>
              <a:t>サーバー</a:t>
            </a:r>
          </a:p>
        </p:txBody>
      </p:sp>
      <p:sp>
        <p:nvSpPr>
          <p:cNvPr id="5" name="四角形: 角を丸くする 4">
            <a:extLst>
              <a:ext uri="{FF2B5EF4-FFF2-40B4-BE49-F238E27FC236}">
                <a16:creationId xmlns:a16="http://schemas.microsoft.com/office/drawing/2014/main" id="{AAA12A20-64D6-4FB8-9A13-E0F1639A4752}"/>
              </a:ext>
            </a:extLst>
          </p:cNvPr>
          <p:cNvSpPr/>
          <p:nvPr/>
        </p:nvSpPr>
        <p:spPr>
          <a:xfrm>
            <a:off x="3431176" y="1105984"/>
            <a:ext cx="1881051" cy="1578249"/>
          </a:xfrm>
          <a:prstGeom prst="roundRect">
            <a:avLst/>
          </a:prstGeom>
          <a:noFill/>
          <a:ln w="28575">
            <a:solidFill>
              <a:srgbClr val="326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326EDE"/>
                </a:solidFill>
                <a:latin typeface="BIZ UDPゴシック" panose="020B0400000000000000" pitchFamily="50" charset="-128"/>
                <a:ea typeface="BIZ UDPゴシック" panose="020B0400000000000000" pitchFamily="50" charset="-128"/>
              </a:rPr>
              <a:t>セキュリティ</a:t>
            </a:r>
            <a:endParaRPr kumimoji="1" lang="en-US" altLang="ja-JP" b="1" dirty="0">
              <a:solidFill>
                <a:srgbClr val="326EDE"/>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326EDE"/>
                </a:solidFill>
                <a:latin typeface="BIZ UDPゴシック" panose="020B0400000000000000" pitchFamily="50" charset="-128"/>
                <a:ea typeface="BIZ UDPゴシック" panose="020B0400000000000000" pitchFamily="50" charset="-128"/>
              </a:rPr>
              <a:t>サーバー</a:t>
            </a:r>
          </a:p>
        </p:txBody>
      </p:sp>
      <p:sp>
        <p:nvSpPr>
          <p:cNvPr id="6" name="四角形: 角を丸くする 5">
            <a:extLst>
              <a:ext uri="{FF2B5EF4-FFF2-40B4-BE49-F238E27FC236}">
                <a16:creationId xmlns:a16="http://schemas.microsoft.com/office/drawing/2014/main" id="{E6734171-A1A5-403C-A1D8-DD08111DD21B}"/>
              </a:ext>
            </a:extLst>
          </p:cNvPr>
          <p:cNvSpPr/>
          <p:nvPr/>
        </p:nvSpPr>
        <p:spPr>
          <a:xfrm>
            <a:off x="1245325" y="2791084"/>
            <a:ext cx="1881051" cy="15782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ゴシック" panose="020B0400000000000000" pitchFamily="50" charset="-128"/>
                <a:ea typeface="BIZ UDPゴシック" panose="020B0400000000000000" pitchFamily="50" charset="-128"/>
              </a:rPr>
              <a:t>Admin</a:t>
            </a:r>
            <a:r>
              <a:rPr kumimoji="1" lang="ja-JP" altLang="en-US" b="1" dirty="0">
                <a:solidFill>
                  <a:schemeClr val="tx1"/>
                </a:solidFill>
                <a:latin typeface="BIZ UDPゴシック" panose="020B0400000000000000" pitchFamily="50" charset="-128"/>
                <a:ea typeface="BIZ UDPゴシック" panose="020B0400000000000000" pitchFamily="50" charset="-128"/>
              </a:rPr>
              <a:t>的役割</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利用登録</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データログなど</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D7D1F79-78A4-4A82-870C-A1E2DB9D363B}"/>
              </a:ext>
            </a:extLst>
          </p:cNvPr>
          <p:cNvSpPr/>
          <p:nvPr/>
        </p:nvSpPr>
        <p:spPr>
          <a:xfrm>
            <a:off x="5617027" y="2791083"/>
            <a:ext cx="1881051" cy="1578249"/>
          </a:xfrm>
          <a:prstGeom prst="roundRect">
            <a:avLst/>
          </a:prstGeom>
          <a:noFill/>
          <a:ln w="28575">
            <a:solidFill>
              <a:srgbClr val="A04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9E4644"/>
                </a:solidFill>
                <a:latin typeface="BIZ UDPゴシック" panose="020B0400000000000000" pitchFamily="50" charset="-128"/>
                <a:ea typeface="BIZ UDPゴシック" panose="020B0400000000000000" pitchFamily="50" charset="-128"/>
              </a:rPr>
              <a:t>利用者のデータベースに合わせこみ役割</a:t>
            </a:r>
          </a:p>
        </p:txBody>
      </p:sp>
      <p:sp>
        <p:nvSpPr>
          <p:cNvPr id="8" name="四角形: 角を丸くする 7">
            <a:extLst>
              <a:ext uri="{FF2B5EF4-FFF2-40B4-BE49-F238E27FC236}">
                <a16:creationId xmlns:a16="http://schemas.microsoft.com/office/drawing/2014/main" id="{F090ABCE-7B18-4182-A70B-2A9EF7A50DCB}"/>
              </a:ext>
            </a:extLst>
          </p:cNvPr>
          <p:cNvSpPr/>
          <p:nvPr/>
        </p:nvSpPr>
        <p:spPr>
          <a:xfrm>
            <a:off x="3431176" y="2791084"/>
            <a:ext cx="1881051" cy="1578249"/>
          </a:xfrm>
          <a:prstGeom prst="roundRect">
            <a:avLst/>
          </a:prstGeom>
          <a:noFill/>
          <a:ln w="28575">
            <a:solidFill>
              <a:srgbClr val="326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326EDE"/>
                </a:solidFill>
                <a:latin typeface="BIZ UDPゴシック" panose="020B0400000000000000" pitchFamily="50" charset="-128"/>
                <a:ea typeface="BIZ UDPゴシック" panose="020B0400000000000000" pitchFamily="50" charset="-128"/>
              </a:rPr>
              <a:t>セキュリティサーバー同士をつなぐ役割</a:t>
            </a:r>
          </a:p>
        </p:txBody>
      </p:sp>
      <p:sp>
        <p:nvSpPr>
          <p:cNvPr id="10" name="四角形: 角を丸くする 9">
            <a:extLst>
              <a:ext uri="{FF2B5EF4-FFF2-40B4-BE49-F238E27FC236}">
                <a16:creationId xmlns:a16="http://schemas.microsoft.com/office/drawing/2014/main" id="{3E07B598-BA59-4BBC-AC48-A7E503152745}"/>
              </a:ext>
            </a:extLst>
          </p:cNvPr>
          <p:cNvSpPr/>
          <p:nvPr/>
        </p:nvSpPr>
        <p:spPr>
          <a:xfrm>
            <a:off x="3330756" y="973605"/>
            <a:ext cx="4232024" cy="3657592"/>
          </a:xfrm>
          <a:prstGeom prst="roundRect">
            <a:avLst>
              <a:gd name="adj" fmla="val 766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11" name="Picture 2" descr="先生のイラスト（男性）">
            <a:extLst>
              <a:ext uri="{FF2B5EF4-FFF2-40B4-BE49-F238E27FC236}">
                <a16:creationId xmlns:a16="http://schemas.microsoft.com/office/drawing/2014/main" id="{8462B6BA-F2C8-43E1-8BCB-E017E2A66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825" y="1931521"/>
            <a:ext cx="2625362" cy="3580039"/>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角を丸めた四角形 11">
            <a:extLst>
              <a:ext uri="{FF2B5EF4-FFF2-40B4-BE49-F238E27FC236}">
                <a16:creationId xmlns:a16="http://schemas.microsoft.com/office/drawing/2014/main" id="{090012BE-B02A-478B-8E5A-9B3F27FB5BD3}"/>
              </a:ext>
            </a:extLst>
          </p:cNvPr>
          <p:cNvSpPr/>
          <p:nvPr/>
        </p:nvSpPr>
        <p:spPr>
          <a:xfrm>
            <a:off x="8730070" y="1134282"/>
            <a:ext cx="2869746" cy="787554"/>
          </a:xfrm>
          <a:prstGeom prst="wedgeRoundRectCallout">
            <a:avLst>
              <a:gd name="adj1" fmla="val -32668"/>
              <a:gd name="adj2" fmla="val 659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セキュリティ</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サーバーのインストール</a:t>
            </a:r>
            <a:endParaRPr kumimoji="1" lang="en-US" altLang="ja-JP" b="1"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382774EF-F947-420B-900C-3908FCAA896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84011" y="2179930"/>
            <a:ext cx="349963" cy="421750"/>
          </a:xfrm>
          <a:prstGeom prst="rect">
            <a:avLst/>
          </a:prstGeom>
        </p:spPr>
      </p:pic>
      <p:pic>
        <p:nvPicPr>
          <p:cNvPr id="14" name="図 13">
            <a:extLst>
              <a:ext uri="{FF2B5EF4-FFF2-40B4-BE49-F238E27FC236}">
                <a16:creationId xmlns:a16="http://schemas.microsoft.com/office/drawing/2014/main" id="{D60D55AA-AAF8-4F79-B9EE-37F47BB79614}"/>
              </a:ext>
            </a:extLst>
          </p:cNvPr>
          <p:cNvPicPr>
            <a:picLocks noChangeAspect="1"/>
          </p:cNvPicPr>
          <p:nvPr/>
        </p:nvPicPr>
        <p:blipFill>
          <a:blip r:embed="rId4"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32021" y="2085968"/>
            <a:ext cx="469743" cy="515712"/>
          </a:xfrm>
          <a:prstGeom prst="rect">
            <a:avLst/>
          </a:prstGeom>
        </p:spPr>
      </p:pic>
      <p:sp>
        <p:nvSpPr>
          <p:cNvPr id="17" name="正方形/長方形 16">
            <a:extLst>
              <a:ext uri="{FF2B5EF4-FFF2-40B4-BE49-F238E27FC236}">
                <a16:creationId xmlns:a16="http://schemas.microsoft.com/office/drawing/2014/main" id="{66B2DFA8-9770-4241-B8D6-A56655B87A75}"/>
              </a:ext>
            </a:extLst>
          </p:cNvPr>
          <p:cNvSpPr/>
          <p:nvPr/>
        </p:nvSpPr>
        <p:spPr>
          <a:xfrm>
            <a:off x="1040945" y="955427"/>
            <a:ext cx="2098766" cy="37496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88FB72E1-2491-4082-96A4-4E2999C30CD7}"/>
              </a:ext>
            </a:extLst>
          </p:cNvPr>
          <p:cNvSpPr txBox="1"/>
          <p:nvPr/>
        </p:nvSpPr>
        <p:spPr>
          <a:xfrm>
            <a:off x="3971089" y="4705124"/>
            <a:ext cx="761747" cy="369332"/>
          </a:xfrm>
          <a:prstGeom prst="rect">
            <a:avLst/>
          </a:prstGeom>
          <a:noFill/>
        </p:spPr>
        <p:txBody>
          <a:bodyPr wrap="none" rtlCol="0">
            <a:spAutoFit/>
          </a:bodyPr>
          <a:lstStyle/>
          <a:p>
            <a:r>
              <a:rPr kumimoji="1" lang="ja-JP" altLang="en-US" dirty="0"/>
              <a:t>第</a:t>
            </a:r>
            <a:r>
              <a:rPr kumimoji="1" lang="en-US" altLang="ja-JP" dirty="0"/>
              <a:t>2</a:t>
            </a:r>
            <a:r>
              <a:rPr kumimoji="1" lang="ja-JP" altLang="en-US" dirty="0"/>
              <a:t>回</a:t>
            </a:r>
          </a:p>
        </p:txBody>
      </p:sp>
      <p:sp>
        <p:nvSpPr>
          <p:cNvPr id="19" name="テキスト ボックス 18">
            <a:extLst>
              <a:ext uri="{FF2B5EF4-FFF2-40B4-BE49-F238E27FC236}">
                <a16:creationId xmlns:a16="http://schemas.microsoft.com/office/drawing/2014/main" id="{97CB501E-83A0-4254-9919-EB76B4615493}"/>
              </a:ext>
            </a:extLst>
          </p:cNvPr>
          <p:cNvSpPr txBox="1"/>
          <p:nvPr/>
        </p:nvSpPr>
        <p:spPr>
          <a:xfrm>
            <a:off x="6255057" y="4705124"/>
            <a:ext cx="1685077" cy="369332"/>
          </a:xfrm>
          <a:prstGeom prst="rect">
            <a:avLst/>
          </a:prstGeom>
          <a:noFill/>
        </p:spPr>
        <p:txBody>
          <a:bodyPr wrap="none" rtlCol="0">
            <a:spAutoFit/>
          </a:bodyPr>
          <a:lstStyle/>
          <a:p>
            <a:r>
              <a:rPr kumimoji="1" lang="ja-JP" altLang="en-US" dirty="0"/>
              <a:t>第</a:t>
            </a:r>
            <a:r>
              <a:rPr kumimoji="1" lang="en-US" altLang="ja-JP" dirty="0"/>
              <a:t>3</a:t>
            </a:r>
            <a:r>
              <a:rPr kumimoji="1" lang="ja-JP" altLang="en-US" dirty="0"/>
              <a:t>回（</a:t>
            </a:r>
            <a:r>
              <a:rPr kumimoji="1" lang="en-US" altLang="ja-JP" dirty="0"/>
              <a:t>2/17</a:t>
            </a:r>
            <a:r>
              <a:rPr kumimoji="1" lang="ja-JP" altLang="en-US" dirty="0"/>
              <a:t>）</a:t>
            </a:r>
          </a:p>
        </p:txBody>
      </p:sp>
      <p:sp>
        <p:nvSpPr>
          <p:cNvPr id="21" name="テキスト ボックス 20">
            <a:extLst>
              <a:ext uri="{FF2B5EF4-FFF2-40B4-BE49-F238E27FC236}">
                <a16:creationId xmlns:a16="http://schemas.microsoft.com/office/drawing/2014/main" id="{F4819CD8-D634-4712-A346-E695D6F1D9B9}"/>
              </a:ext>
            </a:extLst>
          </p:cNvPr>
          <p:cNvSpPr txBox="1"/>
          <p:nvPr/>
        </p:nvSpPr>
        <p:spPr>
          <a:xfrm>
            <a:off x="1361852" y="5860869"/>
            <a:ext cx="7225055" cy="646331"/>
          </a:xfrm>
          <a:prstGeom prst="rect">
            <a:avLst/>
          </a:prstGeom>
          <a:noFill/>
        </p:spPr>
        <p:txBody>
          <a:bodyPr wrap="none" rtlCol="0">
            <a:spAutoFit/>
          </a:bodyPr>
          <a:lstStyle/>
          <a:p>
            <a:r>
              <a:rPr kumimoji="1" lang="en-US" altLang="ja-JP" b="1" dirty="0"/>
              <a:t>2/17</a:t>
            </a:r>
            <a:r>
              <a:rPr kumimoji="1" lang="ja-JP" altLang="en-US" b="1" dirty="0"/>
              <a:t>　</a:t>
            </a:r>
            <a:r>
              <a:rPr kumimoji="1" lang="en-US" altLang="ja-JP" b="1" dirty="0"/>
              <a:t>13:00</a:t>
            </a:r>
            <a:r>
              <a:rPr kumimoji="1" lang="ja-JP" altLang="en-US" b="1" dirty="0"/>
              <a:t>～（場所：本日と同じ</a:t>
            </a:r>
            <a:r>
              <a:rPr kumimoji="1" lang="en-US" altLang="ja-JP" b="1" dirty="0"/>
              <a:t>OSPF</a:t>
            </a:r>
            <a:r>
              <a:rPr kumimoji="1" lang="ja-JP" altLang="en-US" b="1" dirty="0"/>
              <a:t>共催：損保ジャパンビル）</a:t>
            </a:r>
            <a:endParaRPr kumimoji="1" lang="en-US" altLang="ja-JP" b="1" dirty="0"/>
          </a:p>
          <a:p>
            <a:r>
              <a:rPr kumimoji="1" lang="ja-JP" altLang="en-US" b="1" dirty="0"/>
              <a:t>　＋</a:t>
            </a:r>
            <a:r>
              <a:rPr kumimoji="1" lang="en-US" altLang="ja-JP" b="1" dirty="0"/>
              <a:t>CSPFC</a:t>
            </a:r>
            <a:r>
              <a:rPr kumimoji="1" lang="ja-JP" altLang="en-US" b="1" dirty="0"/>
              <a:t>個人情報保護法勉強会＆ガイドライン説明会</a:t>
            </a:r>
          </a:p>
        </p:txBody>
      </p:sp>
      <p:sp>
        <p:nvSpPr>
          <p:cNvPr id="9" name="矢印: 右 8">
            <a:extLst>
              <a:ext uri="{FF2B5EF4-FFF2-40B4-BE49-F238E27FC236}">
                <a16:creationId xmlns:a16="http://schemas.microsoft.com/office/drawing/2014/main" id="{857A4956-AD22-4CCC-88E6-97C7BEF46A99}"/>
              </a:ext>
            </a:extLst>
          </p:cNvPr>
          <p:cNvSpPr/>
          <p:nvPr/>
        </p:nvSpPr>
        <p:spPr>
          <a:xfrm>
            <a:off x="8431078" y="6045561"/>
            <a:ext cx="480447" cy="231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22B68BC-8F61-49DE-849D-C84ECAC19625}"/>
              </a:ext>
            </a:extLst>
          </p:cNvPr>
          <p:cNvSpPr txBox="1"/>
          <p:nvPr/>
        </p:nvSpPr>
        <p:spPr>
          <a:xfrm>
            <a:off x="9190495" y="5823145"/>
            <a:ext cx="2262158" cy="646331"/>
          </a:xfrm>
          <a:prstGeom prst="rect">
            <a:avLst/>
          </a:prstGeom>
          <a:noFill/>
        </p:spPr>
        <p:txBody>
          <a:bodyPr wrap="none" rtlCol="0">
            <a:spAutoFit/>
          </a:bodyPr>
          <a:lstStyle/>
          <a:p>
            <a:r>
              <a:rPr kumimoji="1" lang="ja-JP" altLang="en-US" dirty="0"/>
              <a:t>各社終了後</a:t>
            </a:r>
            <a:endParaRPr kumimoji="1" lang="en-US" altLang="ja-JP" dirty="0"/>
          </a:p>
          <a:p>
            <a:r>
              <a:rPr kumimoji="1" lang="ja-JP" altLang="en-US" dirty="0"/>
              <a:t>誓約書お願いします</a:t>
            </a:r>
          </a:p>
        </p:txBody>
      </p:sp>
    </p:spTree>
    <p:extLst>
      <p:ext uri="{BB962C8B-B14F-4D97-AF65-F5344CB8AC3E}">
        <p14:creationId xmlns:p14="http://schemas.microsoft.com/office/powerpoint/2010/main" val="2021543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1C6E57F-331A-444F-9B4E-120257409EB4}"/>
              </a:ext>
            </a:extLst>
          </p:cNvPr>
          <p:cNvPicPr>
            <a:picLocks noChangeAspect="1"/>
          </p:cNvPicPr>
          <p:nvPr/>
        </p:nvPicPr>
        <p:blipFill>
          <a:blip r:embed="rId2"/>
          <a:stretch>
            <a:fillRect/>
          </a:stretch>
        </p:blipFill>
        <p:spPr>
          <a:xfrm>
            <a:off x="64312" y="1714350"/>
            <a:ext cx="6096528" cy="3429297"/>
          </a:xfrm>
          <a:prstGeom prst="rect">
            <a:avLst/>
          </a:prstGeom>
        </p:spPr>
      </p:pic>
      <p:pic>
        <p:nvPicPr>
          <p:cNvPr id="3" name="図 2">
            <a:extLst>
              <a:ext uri="{FF2B5EF4-FFF2-40B4-BE49-F238E27FC236}">
                <a16:creationId xmlns:a16="http://schemas.microsoft.com/office/drawing/2014/main" id="{C325B5A0-1108-4378-9110-BFE9FAB8DC8E}"/>
              </a:ext>
            </a:extLst>
          </p:cNvPr>
          <p:cNvPicPr>
            <a:picLocks noChangeAspect="1"/>
          </p:cNvPicPr>
          <p:nvPr/>
        </p:nvPicPr>
        <p:blipFill>
          <a:blip r:embed="rId3"/>
          <a:stretch>
            <a:fillRect/>
          </a:stretch>
        </p:blipFill>
        <p:spPr>
          <a:xfrm>
            <a:off x="5930421" y="1714350"/>
            <a:ext cx="6096528" cy="3429297"/>
          </a:xfrm>
          <a:prstGeom prst="rect">
            <a:avLst/>
          </a:prstGeom>
        </p:spPr>
      </p:pic>
      <p:sp>
        <p:nvSpPr>
          <p:cNvPr id="4" name="テキスト ボックス 3">
            <a:extLst>
              <a:ext uri="{FF2B5EF4-FFF2-40B4-BE49-F238E27FC236}">
                <a16:creationId xmlns:a16="http://schemas.microsoft.com/office/drawing/2014/main" id="{629929CD-7A9A-4224-8B3D-B60416E33E3D}"/>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
        <p:nvSpPr>
          <p:cNvPr id="5" name="テキスト ボックス 4">
            <a:extLst>
              <a:ext uri="{FF2B5EF4-FFF2-40B4-BE49-F238E27FC236}">
                <a16:creationId xmlns:a16="http://schemas.microsoft.com/office/drawing/2014/main" id="{D99B8BEC-6422-4BEB-89D1-819859A9D4C5}"/>
              </a:ext>
            </a:extLst>
          </p:cNvPr>
          <p:cNvSpPr txBox="1"/>
          <p:nvPr/>
        </p:nvSpPr>
        <p:spPr>
          <a:xfrm>
            <a:off x="852407" y="968644"/>
            <a:ext cx="5262979" cy="369332"/>
          </a:xfrm>
          <a:prstGeom prst="rect">
            <a:avLst/>
          </a:prstGeom>
          <a:noFill/>
        </p:spPr>
        <p:txBody>
          <a:bodyPr wrap="none" rtlCol="0">
            <a:spAutoFit/>
          </a:bodyPr>
          <a:lstStyle/>
          <a:p>
            <a:r>
              <a:rPr kumimoji="1" lang="ja-JP" altLang="en-US" dirty="0"/>
              <a:t>まちづくり創造課松本様にご協力いただき、説明</a:t>
            </a:r>
          </a:p>
        </p:txBody>
      </p:sp>
    </p:spTree>
    <p:extLst>
      <p:ext uri="{BB962C8B-B14F-4D97-AF65-F5344CB8AC3E}">
        <p14:creationId xmlns:p14="http://schemas.microsoft.com/office/powerpoint/2010/main" val="94079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男, 建物, 部屋 が含まれている画像&#10;&#10;自動的に生成された説明">
            <a:extLst>
              <a:ext uri="{FF2B5EF4-FFF2-40B4-BE49-F238E27FC236}">
                <a16:creationId xmlns:a16="http://schemas.microsoft.com/office/drawing/2014/main" id="{4855B5BA-1F5E-460D-9F9C-CA353FC5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796" y="831273"/>
            <a:ext cx="2026226" cy="2701635"/>
          </a:xfrm>
          <a:prstGeom prst="rect">
            <a:avLst/>
          </a:prstGeom>
        </p:spPr>
      </p:pic>
      <p:pic>
        <p:nvPicPr>
          <p:cNvPr id="5" name="図 4" descr="屋内, テーブル, 部屋, キッチン が含まれている画像&#10;&#10;自動的に生成された説明">
            <a:extLst>
              <a:ext uri="{FF2B5EF4-FFF2-40B4-BE49-F238E27FC236}">
                <a16:creationId xmlns:a16="http://schemas.microsoft.com/office/drawing/2014/main" id="{AECEFFE3-02B9-4D45-B910-AB2BF2219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09" y="3939309"/>
            <a:ext cx="3435927" cy="2576945"/>
          </a:xfrm>
          <a:prstGeom prst="rect">
            <a:avLst/>
          </a:prstGeom>
        </p:spPr>
      </p:pic>
      <p:pic>
        <p:nvPicPr>
          <p:cNvPr id="7" name="図 6">
            <a:extLst>
              <a:ext uri="{FF2B5EF4-FFF2-40B4-BE49-F238E27FC236}">
                <a16:creationId xmlns:a16="http://schemas.microsoft.com/office/drawing/2014/main" id="{658BD734-B963-41F4-9464-EAF53E42D70B}"/>
              </a:ext>
            </a:extLst>
          </p:cNvPr>
          <p:cNvPicPr>
            <a:picLocks noChangeAspect="1"/>
          </p:cNvPicPr>
          <p:nvPr/>
        </p:nvPicPr>
        <p:blipFill rotWithShape="1">
          <a:blip r:embed="rId4"/>
          <a:srcRect l="25273" t="26667" r="14202" b="10640"/>
          <a:stretch/>
        </p:blipFill>
        <p:spPr>
          <a:xfrm>
            <a:off x="685030" y="1533236"/>
            <a:ext cx="6918036" cy="4299527"/>
          </a:xfrm>
          <a:prstGeom prst="rect">
            <a:avLst/>
          </a:prstGeom>
        </p:spPr>
      </p:pic>
      <p:cxnSp>
        <p:nvCxnSpPr>
          <p:cNvPr id="9" name="コネクタ: カギ線 8">
            <a:extLst>
              <a:ext uri="{FF2B5EF4-FFF2-40B4-BE49-F238E27FC236}">
                <a16:creationId xmlns:a16="http://schemas.microsoft.com/office/drawing/2014/main" id="{C4CBFA6B-3DD0-46FB-9932-7A7E592174EB}"/>
              </a:ext>
            </a:extLst>
          </p:cNvPr>
          <p:cNvCxnSpPr>
            <a:endCxn id="7" idx="0"/>
          </p:cNvCxnSpPr>
          <p:nvPr/>
        </p:nvCxnSpPr>
        <p:spPr>
          <a:xfrm rot="10800000" flipV="1">
            <a:off x="4144048" y="1062182"/>
            <a:ext cx="5614748" cy="471054"/>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9644D91C-1FBD-47ED-B70E-A5E60FDBF98E}"/>
              </a:ext>
            </a:extLst>
          </p:cNvPr>
          <p:cNvCxnSpPr>
            <a:cxnSpLocks/>
            <a:stCxn id="5" idx="1"/>
          </p:cNvCxnSpPr>
          <p:nvPr/>
        </p:nvCxnSpPr>
        <p:spPr>
          <a:xfrm rot="10800000">
            <a:off x="3352801" y="4458790"/>
            <a:ext cx="4498109" cy="768993"/>
          </a:xfrm>
          <a:prstGeom prst="bentConnector3">
            <a:avLst>
              <a:gd name="adj1" fmla="val 10014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49BC25A-82D6-4DBF-94AA-995B91FA5031}"/>
              </a:ext>
            </a:extLst>
          </p:cNvPr>
          <p:cNvSpPr txBox="1"/>
          <p:nvPr/>
        </p:nvSpPr>
        <p:spPr>
          <a:xfrm>
            <a:off x="406978" y="537190"/>
            <a:ext cx="9644179" cy="461665"/>
          </a:xfrm>
          <a:prstGeom prst="rect">
            <a:avLst/>
          </a:prstGeom>
          <a:noFill/>
        </p:spPr>
        <p:txBody>
          <a:bodyPr wrap="none" lIns="91440" tIns="45720" rIns="91440" bIns="45720" rtlCol="0" anchor="t">
            <a:spAutoFit/>
          </a:bodyPr>
          <a:lstStyle/>
          <a:p>
            <a:r>
              <a:rPr kumimoji="1" lang="en-US" altLang="ja-JP" sz="2400" b="1" dirty="0"/>
              <a:t>4</a:t>
            </a:r>
            <a:r>
              <a:rPr kumimoji="1" lang="ja-JP" altLang="en-US" sz="2400" b="1"/>
              <a:t>ブース（</a:t>
            </a:r>
            <a:r>
              <a:rPr kumimoji="1" lang="en-US" altLang="ja-JP" sz="2400" b="1" dirty="0"/>
              <a:t>CSPFC</a:t>
            </a:r>
            <a:r>
              <a:rPr kumimoji="1" lang="ja-JP" altLang="en-US" sz="2400" b="1"/>
              <a:t>、</a:t>
            </a:r>
            <a:r>
              <a:rPr kumimoji="1" lang="en-US" altLang="ja-JP" sz="2400" b="1" dirty="0"/>
              <a:t>NESIC</a:t>
            </a:r>
            <a:r>
              <a:rPr kumimoji="1" lang="ja-JP" altLang="en-US" sz="2400" b="1"/>
              <a:t>、Digital Platformer、とよのていねい）</a:t>
            </a:r>
          </a:p>
        </p:txBody>
      </p:sp>
      <p:sp>
        <p:nvSpPr>
          <p:cNvPr id="20" name="テキスト ボックス 19">
            <a:extLst>
              <a:ext uri="{FF2B5EF4-FFF2-40B4-BE49-F238E27FC236}">
                <a16:creationId xmlns:a16="http://schemas.microsoft.com/office/drawing/2014/main" id="{8511F76D-D202-4942-BE43-B8B26BA1BE92}"/>
              </a:ext>
            </a:extLst>
          </p:cNvPr>
          <p:cNvSpPr txBox="1"/>
          <p:nvPr/>
        </p:nvSpPr>
        <p:spPr>
          <a:xfrm>
            <a:off x="560866" y="6054589"/>
            <a:ext cx="4185761" cy="461665"/>
          </a:xfrm>
          <a:prstGeom prst="rect">
            <a:avLst/>
          </a:prstGeom>
          <a:noFill/>
        </p:spPr>
        <p:txBody>
          <a:bodyPr wrap="none" rtlCol="0">
            <a:spAutoFit/>
          </a:bodyPr>
          <a:lstStyle/>
          <a:p>
            <a:r>
              <a:rPr kumimoji="1" lang="ja-JP" altLang="en-US" sz="2400" b="1" dirty="0"/>
              <a:t>アンケート促進と商品券配布</a:t>
            </a:r>
          </a:p>
        </p:txBody>
      </p:sp>
      <p:sp>
        <p:nvSpPr>
          <p:cNvPr id="18" name="テキスト ボックス 17">
            <a:extLst>
              <a:ext uri="{FF2B5EF4-FFF2-40B4-BE49-F238E27FC236}">
                <a16:creationId xmlns:a16="http://schemas.microsoft.com/office/drawing/2014/main" id="{C013167B-6B48-426B-A281-7B78E60D8436}"/>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Tree>
    <p:extLst>
      <p:ext uri="{BB962C8B-B14F-4D97-AF65-F5344CB8AC3E}">
        <p14:creationId xmlns:p14="http://schemas.microsoft.com/office/powerpoint/2010/main" val="56698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FE397A-D411-41EA-B357-8B7686A9D7D9}"/>
              </a:ext>
            </a:extLst>
          </p:cNvPr>
          <p:cNvPicPr>
            <a:picLocks noChangeAspect="1"/>
          </p:cNvPicPr>
          <p:nvPr/>
        </p:nvPicPr>
        <p:blipFill rotWithShape="1">
          <a:blip r:embed="rId2"/>
          <a:srcRect l="42803" t="19944" r="28107" b="2678"/>
          <a:stretch/>
        </p:blipFill>
        <p:spPr>
          <a:xfrm>
            <a:off x="686152" y="522009"/>
            <a:ext cx="4359564" cy="6232815"/>
          </a:xfrm>
          <a:prstGeom prst="rect">
            <a:avLst/>
          </a:prstGeom>
        </p:spPr>
      </p:pic>
      <p:sp>
        <p:nvSpPr>
          <p:cNvPr id="4" name="四角形: 角を丸くする 3">
            <a:extLst>
              <a:ext uri="{FF2B5EF4-FFF2-40B4-BE49-F238E27FC236}">
                <a16:creationId xmlns:a16="http://schemas.microsoft.com/office/drawing/2014/main" id="{724D683B-E212-4A51-9CF7-81B9143528AA}"/>
              </a:ext>
            </a:extLst>
          </p:cNvPr>
          <p:cNvSpPr/>
          <p:nvPr/>
        </p:nvSpPr>
        <p:spPr>
          <a:xfrm>
            <a:off x="457200" y="6083085"/>
            <a:ext cx="4936210" cy="6717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5054D66F-25C9-416F-9DA6-32955CD08033}"/>
              </a:ext>
            </a:extLst>
          </p:cNvPr>
          <p:cNvSpPr/>
          <p:nvPr/>
        </p:nvSpPr>
        <p:spPr>
          <a:xfrm>
            <a:off x="397829" y="1108129"/>
            <a:ext cx="4936210" cy="2549471"/>
          </a:xfrm>
          <a:prstGeom prst="roundRect">
            <a:avLst>
              <a:gd name="adj" fmla="val 60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A20FA2D-435D-489B-B21E-74918B4267D5}"/>
              </a:ext>
            </a:extLst>
          </p:cNvPr>
          <p:cNvSpPr txBox="1"/>
          <p:nvPr/>
        </p:nvSpPr>
        <p:spPr>
          <a:xfrm>
            <a:off x="1602377" y="24371"/>
            <a:ext cx="1723549" cy="461665"/>
          </a:xfrm>
          <a:prstGeom prst="rect">
            <a:avLst/>
          </a:prstGeom>
          <a:noFill/>
        </p:spPr>
        <p:txBody>
          <a:bodyPr wrap="none" rtlCol="0">
            <a:spAutoFit/>
          </a:bodyPr>
          <a:lstStyle/>
          <a:p>
            <a:r>
              <a:rPr kumimoji="1" lang="ja-JP" altLang="en-US" sz="2400" b="1" dirty="0">
                <a:solidFill>
                  <a:schemeClr val="bg1"/>
                </a:solidFill>
              </a:rPr>
              <a:t>横浜市から</a:t>
            </a:r>
          </a:p>
        </p:txBody>
      </p:sp>
      <p:sp>
        <p:nvSpPr>
          <p:cNvPr id="7" name="テキスト ボックス 6">
            <a:extLst>
              <a:ext uri="{FF2B5EF4-FFF2-40B4-BE49-F238E27FC236}">
                <a16:creationId xmlns:a16="http://schemas.microsoft.com/office/drawing/2014/main" id="{42B6F6CD-5258-40BC-ADE4-2B0AC4136A41}"/>
              </a:ext>
            </a:extLst>
          </p:cNvPr>
          <p:cNvSpPr txBox="1"/>
          <p:nvPr/>
        </p:nvSpPr>
        <p:spPr>
          <a:xfrm>
            <a:off x="5622362" y="844657"/>
            <a:ext cx="5955476" cy="5355312"/>
          </a:xfrm>
          <a:prstGeom prst="rect">
            <a:avLst/>
          </a:prstGeom>
          <a:noFill/>
        </p:spPr>
        <p:txBody>
          <a:bodyPr wrap="none" rtlCol="0">
            <a:spAutoFit/>
          </a:bodyPr>
          <a:lstStyle/>
          <a:p>
            <a:r>
              <a:rPr kumimoji="1" lang="ja-JP" altLang="en-US" dirty="0"/>
              <a:t>・横浜市の予算が発表されました</a:t>
            </a:r>
            <a:endParaRPr kumimoji="1" lang="en-US" altLang="ja-JP" dirty="0"/>
          </a:p>
          <a:p>
            <a:endParaRPr kumimoji="1" lang="en-US" altLang="ja-JP" dirty="0"/>
          </a:p>
          <a:p>
            <a:r>
              <a:rPr kumimoji="1" lang="ja-JP" altLang="en-US" dirty="0"/>
              <a:t>希望</a:t>
            </a:r>
            <a:br>
              <a:rPr kumimoji="1" lang="en-US" altLang="ja-JP" dirty="0"/>
            </a:br>
            <a:r>
              <a:rPr kumimoji="1" lang="ja-JP" altLang="en-US" dirty="0"/>
              <a:t>　・国交省予算で交通可視化パッケージ可能なら欲しい</a:t>
            </a:r>
            <a:endParaRPr kumimoji="1" lang="en-US" altLang="ja-JP" dirty="0"/>
          </a:p>
          <a:p>
            <a:r>
              <a:rPr kumimoji="1" lang="ja-JP" altLang="en-US" dirty="0"/>
              <a:t>　　（横浜の団地を使った１，２次交通の改善など）</a:t>
            </a:r>
            <a:br>
              <a:rPr kumimoji="1" lang="en-US" altLang="ja-JP" dirty="0"/>
            </a:br>
            <a:r>
              <a:rPr kumimoji="1" lang="ja-JP" altLang="en-US" dirty="0"/>
              <a:t>　　　路線バス廃止後のケアも考えたい</a:t>
            </a:r>
            <a:endParaRPr kumimoji="1" lang="en-US" altLang="ja-JP" dirty="0"/>
          </a:p>
          <a:p>
            <a:r>
              <a:rPr kumimoji="1" lang="ja-JP" altLang="en-US" dirty="0"/>
              <a:t>　・地域商店街や町内会</a:t>
            </a:r>
            <a:br>
              <a:rPr kumimoji="1" lang="en-US" altLang="ja-JP" dirty="0"/>
            </a:br>
            <a:r>
              <a:rPr kumimoji="1" lang="ja-JP" altLang="en-US" dirty="0"/>
              <a:t>　　　会計システムを簡単に使えるようにしたい</a:t>
            </a:r>
            <a:br>
              <a:rPr kumimoji="1" lang="en-US" altLang="ja-JP" dirty="0"/>
            </a:br>
            <a:r>
              <a:rPr kumimoji="1" lang="ja-JP" altLang="en-US" dirty="0"/>
              <a:t>　　　（</a:t>
            </a:r>
            <a:r>
              <a:rPr kumimoji="1" lang="en-US" altLang="ja-JP" dirty="0" err="1"/>
              <a:t>Freee</a:t>
            </a:r>
            <a:r>
              <a:rPr kumimoji="1" lang="ja-JP" altLang="en-US" dirty="0"/>
              <a:t>みたいなもの）</a:t>
            </a:r>
            <a:br>
              <a:rPr kumimoji="1" lang="en-US" altLang="ja-JP" dirty="0"/>
            </a:br>
            <a:r>
              <a:rPr kumimoji="1" lang="ja-JP" altLang="en-US" dirty="0"/>
              <a:t>　　　女性活躍社会：</a:t>
            </a:r>
            <a:r>
              <a:rPr kumimoji="1" lang="en-US" altLang="ja-JP" dirty="0" err="1"/>
              <a:t>Freee</a:t>
            </a:r>
            <a:r>
              <a:rPr kumimoji="1" lang="ja-JP" altLang="en-US" dirty="0"/>
              <a:t>トレーニングみたいなもの</a:t>
            </a:r>
            <a:br>
              <a:rPr kumimoji="1" lang="en-US" altLang="ja-JP" dirty="0"/>
            </a:br>
            <a:r>
              <a:rPr kumimoji="1" lang="ja-JP" altLang="en-US" dirty="0"/>
              <a:t>　　　地域活性化：</a:t>
            </a:r>
            <a:r>
              <a:rPr kumimoji="1" lang="en-US" altLang="ja-JP" dirty="0" err="1"/>
              <a:t>NoCode</a:t>
            </a:r>
            <a:r>
              <a:rPr kumimoji="1" lang="ja-JP" altLang="en-US" dirty="0"/>
              <a:t>サービス</a:t>
            </a:r>
            <a:br>
              <a:rPr kumimoji="1" lang="en-US" altLang="ja-JP" dirty="0"/>
            </a:br>
            <a:r>
              <a:rPr kumimoji="1" lang="ja-JP" altLang="en-US" dirty="0"/>
              <a:t>　　　地域通貨・ポイント：行政収納代行</a:t>
            </a:r>
            <a:endParaRPr kumimoji="1" lang="en-US" altLang="ja-JP" dirty="0"/>
          </a:p>
          <a:p>
            <a:r>
              <a:rPr kumimoji="1" lang="ja-JP" altLang="en-US" dirty="0"/>
              <a:t>　・花博</a:t>
            </a:r>
            <a:r>
              <a:rPr kumimoji="1" lang="en-US" altLang="ja-JP" dirty="0"/>
              <a:t>2027</a:t>
            </a:r>
            <a:r>
              <a:rPr kumimoji="1" lang="ja-JP" altLang="en-US" dirty="0"/>
              <a:t>に向けて</a:t>
            </a:r>
            <a:r>
              <a:rPr kumimoji="1" lang="en-US" altLang="ja-JP" dirty="0"/>
              <a:t>/</a:t>
            </a:r>
            <a:r>
              <a:rPr kumimoji="1" lang="ja-JP" altLang="en-US" dirty="0"/>
              <a:t>国際都市向け整備</a:t>
            </a:r>
            <a:endParaRPr kumimoji="1" lang="en-US" altLang="ja-JP" dirty="0"/>
          </a:p>
          <a:p>
            <a:r>
              <a:rPr kumimoji="1" lang="ja-JP" altLang="en-US" dirty="0"/>
              <a:t>　　（</a:t>
            </a:r>
            <a:r>
              <a:rPr kumimoji="1" lang="en-US" altLang="ja-JP" dirty="0"/>
              <a:t>EXPO2025</a:t>
            </a:r>
            <a:r>
              <a:rPr kumimoji="1" lang="ja-JP" altLang="en-US" dirty="0"/>
              <a:t>の活用も？）</a:t>
            </a:r>
            <a:endParaRPr kumimoji="1" lang="en-US" altLang="ja-JP" dirty="0"/>
          </a:p>
          <a:p>
            <a:endParaRPr kumimoji="1" lang="en-US" altLang="ja-JP" dirty="0"/>
          </a:p>
          <a:p>
            <a:r>
              <a:rPr kumimoji="1" lang="ja-JP" altLang="en-US" dirty="0"/>
              <a:t>（横浜市も豊能町との連携希望。課題をシェアし</a:t>
            </a:r>
            <a:br>
              <a:rPr kumimoji="1" lang="en-US" altLang="ja-JP" dirty="0"/>
            </a:br>
            <a:r>
              <a:rPr kumimoji="1" lang="ja-JP" altLang="en-US" dirty="0"/>
              <a:t>　共通化できる内容があれば検討）</a:t>
            </a:r>
            <a:endParaRPr kumimoji="1" lang="en-US" altLang="ja-JP" dirty="0"/>
          </a:p>
          <a:p>
            <a:endParaRPr kumimoji="1" lang="en-US" altLang="ja-JP" dirty="0"/>
          </a:p>
          <a:p>
            <a:r>
              <a:rPr kumimoji="1" lang="ja-JP" altLang="en-US" dirty="0"/>
              <a:t>　横展開ワーキングとも検討必要</a:t>
            </a:r>
          </a:p>
        </p:txBody>
      </p:sp>
      <p:sp>
        <p:nvSpPr>
          <p:cNvPr id="9" name="テキスト ボックス 8">
            <a:extLst>
              <a:ext uri="{FF2B5EF4-FFF2-40B4-BE49-F238E27FC236}">
                <a16:creationId xmlns:a16="http://schemas.microsoft.com/office/drawing/2014/main" id="{6AA24B62-9A97-44B1-AB57-81087CAD8B75}"/>
              </a:ext>
            </a:extLst>
          </p:cNvPr>
          <p:cNvSpPr txBox="1"/>
          <p:nvPr/>
        </p:nvSpPr>
        <p:spPr>
          <a:xfrm>
            <a:off x="6348493" y="6269693"/>
            <a:ext cx="4143860" cy="430887"/>
          </a:xfrm>
          <a:prstGeom prst="rect">
            <a:avLst/>
          </a:prstGeom>
          <a:noFill/>
        </p:spPr>
        <p:txBody>
          <a:bodyPr wrap="square">
            <a:spAutoFit/>
          </a:bodyPr>
          <a:lstStyle/>
          <a:p>
            <a:r>
              <a:rPr lang="en-US" altLang="ja-JP" sz="1050" dirty="0"/>
              <a:t>https://www.city.yokohama.lg.jp/city-info/koho-kocho/press/zaisei/2021/r4yosanan.files/R4yosan.pdf</a:t>
            </a:r>
            <a:endParaRPr lang="ja-JP" altLang="en-US" sz="1050" dirty="0"/>
          </a:p>
        </p:txBody>
      </p:sp>
    </p:spTree>
    <p:extLst>
      <p:ext uri="{BB962C8B-B14F-4D97-AF65-F5344CB8AC3E}">
        <p14:creationId xmlns:p14="http://schemas.microsoft.com/office/powerpoint/2010/main" val="411896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4388616-6F45-4505-AD9A-C20FAD4CC3F5}"/>
              </a:ext>
            </a:extLst>
          </p:cNvPr>
          <p:cNvSpPr txBox="1"/>
          <p:nvPr/>
        </p:nvSpPr>
        <p:spPr>
          <a:xfrm>
            <a:off x="5038886" y="736379"/>
            <a:ext cx="6646835" cy="5847755"/>
          </a:xfrm>
          <a:prstGeom prst="rect">
            <a:avLst/>
          </a:prstGeom>
          <a:noFill/>
        </p:spPr>
        <p:txBody>
          <a:bodyPr wrap="square">
            <a:spAutoFit/>
          </a:bodyPr>
          <a:lstStyle/>
          <a:p>
            <a:r>
              <a:rPr lang="ja-JP" altLang="en-US" sz="1600" dirty="0"/>
              <a:t>色々な自治体から問い合わせが。。。。</a:t>
            </a:r>
            <a:endParaRPr lang="en-US" altLang="ja-JP" sz="1600" dirty="0"/>
          </a:p>
          <a:p>
            <a:endParaRPr lang="en-US" altLang="ja-JP" sz="1100" dirty="0"/>
          </a:p>
          <a:p>
            <a:r>
              <a:rPr lang="ja-JP" altLang="en-US" sz="1100" dirty="0"/>
              <a:t>（江川回答集）</a:t>
            </a:r>
            <a:endParaRPr lang="en-US" altLang="ja-JP" sz="1100" dirty="0"/>
          </a:p>
          <a:p>
            <a:r>
              <a:rPr lang="ja-JP" altLang="en-US" sz="1100" dirty="0"/>
              <a:t>・</a:t>
            </a:r>
            <a:r>
              <a:rPr lang="en-US" altLang="ja-JP" sz="1100" dirty="0"/>
              <a:t>FIWARE</a:t>
            </a:r>
            <a:r>
              <a:rPr lang="ja-JP" altLang="en-US" sz="1100" dirty="0"/>
              <a:t>は</a:t>
            </a:r>
            <a:r>
              <a:rPr lang="ja-JP" altLang="en-US" sz="1100" dirty="0">
                <a:solidFill>
                  <a:srgbClr val="FF0000"/>
                </a:solidFill>
              </a:rPr>
              <a:t>オープンデータプラットフォーム</a:t>
            </a:r>
            <a:r>
              <a:rPr lang="ja-JP" altLang="en-US" sz="1100" dirty="0"/>
              <a:t>であるので、</a:t>
            </a:r>
          </a:p>
          <a:p>
            <a:r>
              <a:rPr lang="ja-JP" altLang="en-US" sz="1100" dirty="0"/>
              <a:t>　そもそも個人情報を含むデータのやりとりには使えない。</a:t>
            </a:r>
            <a:br>
              <a:rPr lang="en-US" altLang="ja-JP" sz="1100" dirty="0"/>
            </a:br>
            <a:endParaRPr lang="ja-JP" altLang="en-US" sz="200" dirty="0"/>
          </a:p>
          <a:p>
            <a:r>
              <a:rPr lang="ja-JP" altLang="en-US" sz="1100" dirty="0"/>
              <a:t>・個人情報を取り扱うのに国産</a:t>
            </a:r>
            <a:r>
              <a:rPr lang="en-US" altLang="ja-JP" sz="1100" dirty="0"/>
              <a:t>PKI</a:t>
            </a:r>
            <a:r>
              <a:rPr lang="ja-JP" altLang="en-US" sz="1100" dirty="0"/>
              <a:t>や電子証明書を入れる手もありますが、</a:t>
            </a:r>
          </a:p>
          <a:p>
            <a:r>
              <a:rPr lang="ja-JP" altLang="en-US" sz="1100" dirty="0"/>
              <a:t>　</a:t>
            </a:r>
            <a:r>
              <a:rPr lang="en-US" altLang="ja-JP" sz="1100" dirty="0"/>
              <a:t>EU</a:t>
            </a:r>
            <a:r>
              <a:rPr lang="ja-JP" altLang="en-US" sz="1100" dirty="0"/>
              <a:t>では推奨もされていない。</a:t>
            </a:r>
          </a:p>
          <a:p>
            <a:r>
              <a:rPr lang="ja-JP" altLang="en-US" sz="1100" dirty="0"/>
              <a:t>　</a:t>
            </a:r>
            <a:r>
              <a:rPr lang="en-US" altLang="ja-JP" sz="1100" dirty="0"/>
              <a:t>FIWARE</a:t>
            </a:r>
            <a:r>
              <a:rPr lang="ja-JP" altLang="en-US" sz="1100" dirty="0"/>
              <a:t>の</a:t>
            </a:r>
            <a:r>
              <a:rPr lang="en-US" altLang="ja-JP" sz="1100" dirty="0" err="1"/>
              <a:t>VerUp</a:t>
            </a:r>
            <a:r>
              <a:rPr lang="ja-JP" altLang="en-US" sz="1100" dirty="0"/>
              <a:t>で、各インストール先がシステムを止めて</a:t>
            </a:r>
            <a:r>
              <a:rPr lang="en-US" altLang="ja-JP" sz="1100" dirty="0"/>
              <a:t>Upload</a:t>
            </a:r>
            <a:r>
              <a:rPr lang="ja-JP" altLang="en-US" sz="1100" dirty="0"/>
              <a:t>するなら</a:t>
            </a:r>
          </a:p>
          <a:p>
            <a:r>
              <a:rPr lang="ja-JP" altLang="en-US" sz="1100" dirty="0"/>
              <a:t>　</a:t>
            </a:r>
            <a:r>
              <a:rPr lang="en-US" altLang="ja-JP" sz="1100" dirty="0"/>
              <a:t>NGSI</a:t>
            </a:r>
            <a:r>
              <a:rPr lang="ja-JP" altLang="en-US" sz="1100" dirty="0"/>
              <a:t>に個人認証も頑張れるかも。（「</a:t>
            </a:r>
            <a:r>
              <a:rPr lang="en-US" altLang="ja-JP" sz="1100" dirty="0">
                <a:solidFill>
                  <a:srgbClr val="FF0000"/>
                </a:solidFill>
              </a:rPr>
              <a:t>FIWARE </a:t>
            </a:r>
            <a:r>
              <a:rPr lang="ja-JP" altLang="en-US" sz="1100" dirty="0">
                <a:solidFill>
                  <a:srgbClr val="FF0000"/>
                </a:solidFill>
              </a:rPr>
              <a:t>個人情報</a:t>
            </a:r>
            <a:r>
              <a:rPr lang="ja-JP" altLang="en-US" sz="1100" dirty="0"/>
              <a:t>」「</a:t>
            </a:r>
            <a:r>
              <a:rPr lang="en-US" altLang="ja-JP" sz="1100" dirty="0"/>
              <a:t>FIWARE PKI</a:t>
            </a:r>
            <a:r>
              <a:rPr lang="ja-JP" altLang="en-US" sz="1100" dirty="0"/>
              <a:t>」で</a:t>
            </a:r>
            <a:br>
              <a:rPr lang="en-US" altLang="ja-JP" sz="1100" dirty="0"/>
            </a:br>
            <a:r>
              <a:rPr lang="ja-JP" altLang="en-US" sz="1100" dirty="0"/>
              <a:t>　状況調べると分かります。 ）</a:t>
            </a:r>
            <a:br>
              <a:rPr lang="en-US" altLang="ja-JP" sz="1100" dirty="0"/>
            </a:br>
            <a:br>
              <a:rPr lang="en-US" altLang="ja-JP" sz="300" dirty="0"/>
            </a:br>
            <a:r>
              <a:rPr lang="ja-JP" altLang="en-US" sz="1100" dirty="0"/>
              <a:t>・電子証明書入りの</a:t>
            </a:r>
            <a:r>
              <a:rPr lang="en-US" altLang="ja-JP" sz="1100" dirty="0"/>
              <a:t>IoT</a:t>
            </a:r>
            <a:r>
              <a:rPr lang="ja-JP" altLang="en-US" sz="1100" dirty="0"/>
              <a:t>機器は、既存</a:t>
            </a:r>
            <a:r>
              <a:rPr lang="en-US" altLang="ja-JP" sz="1100" dirty="0"/>
              <a:t>CPU</a:t>
            </a:r>
            <a:r>
              <a:rPr lang="ja-JP" altLang="en-US" sz="1100" dirty="0"/>
              <a:t>とメモリを増強しなければ使えず</a:t>
            </a:r>
          </a:p>
          <a:p>
            <a:r>
              <a:rPr lang="ja-JP" altLang="en-US" sz="1100" dirty="0"/>
              <a:t>　</a:t>
            </a:r>
            <a:r>
              <a:rPr lang="en-US" altLang="ja-JP" sz="1100" dirty="0"/>
              <a:t>IoT</a:t>
            </a:r>
            <a:r>
              <a:rPr lang="ja-JP" altLang="en-US" sz="1100" dirty="0"/>
              <a:t>機器原価に反映されるので、機器メーカは自治体向け用以外は対応に難色。</a:t>
            </a:r>
          </a:p>
          <a:p>
            <a:r>
              <a:rPr lang="ja-JP" altLang="en-US" sz="1100" dirty="0"/>
              <a:t>　（みなさん</a:t>
            </a:r>
            <a:r>
              <a:rPr lang="ja-JP" altLang="en-US" sz="1100" dirty="0">
                <a:solidFill>
                  <a:srgbClr val="FF0000"/>
                </a:solidFill>
              </a:rPr>
              <a:t>特定の企業の機器</a:t>
            </a:r>
            <a:r>
              <a:rPr lang="ja-JP" altLang="en-US" sz="1100" dirty="0"/>
              <a:t>だけ買うなら</a:t>
            </a:r>
            <a:r>
              <a:rPr lang="en-US" altLang="ja-JP" sz="1100" dirty="0"/>
              <a:t>OK</a:t>
            </a:r>
            <a:r>
              <a:rPr lang="ja-JP" altLang="en-US" sz="1100" dirty="0"/>
              <a:t>）</a:t>
            </a:r>
            <a:endParaRPr lang="en-US" altLang="ja-JP" sz="1100" dirty="0"/>
          </a:p>
          <a:p>
            <a:br>
              <a:rPr lang="en-US" altLang="ja-JP" sz="500" dirty="0"/>
            </a:br>
            <a:r>
              <a:rPr lang="ja-JP" altLang="en-US" sz="1100" dirty="0"/>
              <a:t>・自治体に無償で配る（江川的内容を盛り込み）のですが、</a:t>
            </a:r>
            <a:r>
              <a:rPr lang="ja-JP" altLang="en-US" sz="1100" dirty="0">
                <a:solidFill>
                  <a:srgbClr val="FF0000"/>
                </a:solidFill>
              </a:rPr>
              <a:t>移植コストは自治体持ち</a:t>
            </a:r>
            <a:r>
              <a:rPr lang="ja-JP" altLang="en-US" sz="1100" dirty="0"/>
              <a:t>。</a:t>
            </a:r>
          </a:p>
          <a:p>
            <a:r>
              <a:rPr lang="ja-JP" altLang="en-US" sz="1100" dirty="0"/>
              <a:t>　</a:t>
            </a:r>
            <a:r>
              <a:rPr lang="en-US" altLang="ja-JP" sz="1100" dirty="0"/>
              <a:t>2-3,000</a:t>
            </a:r>
            <a:r>
              <a:rPr lang="ja-JP" altLang="en-US" sz="1100" dirty="0"/>
              <a:t>万円を</a:t>
            </a:r>
            <a:r>
              <a:rPr lang="en-US" altLang="ja-JP" sz="1100" dirty="0"/>
              <a:t>NEC</a:t>
            </a:r>
            <a:r>
              <a:rPr lang="ja-JP" altLang="en-US" sz="1100" dirty="0"/>
              <a:t>含めて</a:t>
            </a:r>
            <a:r>
              <a:rPr lang="en-US" altLang="ja-JP" sz="1100" dirty="0"/>
              <a:t>FIWARE </a:t>
            </a:r>
            <a:r>
              <a:rPr lang="en-US" altLang="ja-JP" sz="1100" dirty="0" err="1"/>
              <a:t>SIer</a:t>
            </a:r>
            <a:r>
              <a:rPr lang="ja-JP" altLang="en-US" sz="1100" dirty="0"/>
              <a:t>に支払うので、無償なのか？と言う疑問の声も。</a:t>
            </a:r>
            <a:br>
              <a:rPr lang="en-US" altLang="ja-JP" sz="1100" dirty="0"/>
            </a:br>
            <a:endParaRPr lang="ja-JP" altLang="en-US" sz="500" dirty="0"/>
          </a:p>
          <a:p>
            <a:r>
              <a:rPr lang="ja-JP" altLang="en-US" sz="1100" dirty="0"/>
              <a:t>・そもそも</a:t>
            </a:r>
            <a:r>
              <a:rPr lang="en-US" altLang="ja-JP" sz="1100" dirty="0">
                <a:solidFill>
                  <a:srgbClr val="FF0000"/>
                </a:solidFill>
              </a:rPr>
              <a:t>FIWARE</a:t>
            </a:r>
            <a:r>
              <a:rPr lang="ja-JP" altLang="en-US" sz="1100" dirty="0">
                <a:solidFill>
                  <a:srgbClr val="FF0000"/>
                </a:solidFill>
              </a:rPr>
              <a:t>は無償のオープンソフトウェア</a:t>
            </a:r>
            <a:r>
              <a:rPr lang="ja-JP" altLang="en-US" sz="1100" dirty="0"/>
              <a:t>なので、無償で配ると言えますが、</a:t>
            </a:r>
          </a:p>
          <a:p>
            <a:r>
              <a:rPr lang="ja-JP" altLang="en-US" sz="1100" dirty="0"/>
              <a:t>　保守や</a:t>
            </a:r>
            <a:r>
              <a:rPr lang="ja-JP" altLang="en-US" sz="1100" dirty="0">
                <a:solidFill>
                  <a:srgbClr val="FF0000"/>
                </a:solidFill>
              </a:rPr>
              <a:t>メンテナンス</a:t>
            </a:r>
            <a:r>
              <a:rPr lang="ja-JP" altLang="en-US" sz="1100" dirty="0"/>
              <a:t>をするのは自治体なので、年間特定企業に</a:t>
            </a:r>
            <a:r>
              <a:rPr lang="en-US" altLang="ja-JP" sz="1100" dirty="0"/>
              <a:t>2</a:t>
            </a:r>
            <a:r>
              <a:rPr lang="ja-JP" altLang="en-US" sz="1100" dirty="0"/>
              <a:t>千万円ご用意頂ければ大丈夫です。</a:t>
            </a:r>
            <a:endParaRPr lang="en-US" altLang="ja-JP" sz="1100" dirty="0"/>
          </a:p>
          <a:p>
            <a:r>
              <a:rPr lang="ja-JP" altLang="en-US" sz="1100" dirty="0"/>
              <a:t>　サーバーの</a:t>
            </a:r>
            <a:r>
              <a:rPr lang="ja-JP" altLang="en-US" sz="1100" dirty="0">
                <a:solidFill>
                  <a:srgbClr val="FF0000"/>
                </a:solidFill>
              </a:rPr>
              <a:t>運用コスト</a:t>
            </a:r>
            <a:r>
              <a:rPr lang="ja-JP" altLang="en-US" sz="1100" dirty="0"/>
              <a:t>も考えていく！</a:t>
            </a:r>
            <a:br>
              <a:rPr lang="en-US" altLang="ja-JP" sz="1100" dirty="0"/>
            </a:br>
            <a:endParaRPr lang="ja-JP" altLang="en-US" sz="500" dirty="0"/>
          </a:p>
          <a:p>
            <a:r>
              <a:rPr lang="ja-JP" altLang="en-US" sz="1100" dirty="0"/>
              <a:t>・総務省スマートシティ関連予算で</a:t>
            </a:r>
            <a:r>
              <a:rPr lang="en-US" altLang="ja-JP" sz="1100" dirty="0"/>
              <a:t>FIWARE</a:t>
            </a:r>
            <a:r>
              <a:rPr lang="ja-JP" altLang="en-US" sz="1100" dirty="0"/>
              <a:t>を入れた</a:t>
            </a:r>
            <a:r>
              <a:rPr lang="ja-JP" altLang="en-US" sz="1100" dirty="0">
                <a:solidFill>
                  <a:srgbClr val="FF0000"/>
                </a:solidFill>
              </a:rPr>
              <a:t>自治体との相互運用</a:t>
            </a:r>
            <a:r>
              <a:rPr lang="ja-JP" altLang="en-US" sz="1100" dirty="0"/>
              <a:t>はどうするのか？</a:t>
            </a:r>
          </a:p>
          <a:p>
            <a:r>
              <a:rPr lang="ja-JP" altLang="en-US" sz="1100" dirty="0"/>
              <a:t>　ビルディングブロックで提供するから大丈夫！と言われても運用が変わるので</a:t>
            </a:r>
          </a:p>
          <a:p>
            <a:r>
              <a:rPr lang="ja-JP" altLang="en-US" sz="1100" dirty="0"/>
              <a:t>　再設計費用を誰が補填するのか問題もあります。</a:t>
            </a:r>
            <a:endParaRPr lang="en-US" altLang="ja-JP" sz="1100" dirty="0"/>
          </a:p>
          <a:p>
            <a:endParaRPr lang="ja-JP" altLang="en-US" sz="400" dirty="0"/>
          </a:p>
          <a:p>
            <a:r>
              <a:rPr lang="ja-JP" altLang="en-US" sz="1100" dirty="0"/>
              <a:t>・</a:t>
            </a:r>
            <a:r>
              <a:rPr lang="en-US" altLang="ja-JP" sz="1100" dirty="0"/>
              <a:t>FIWARE</a:t>
            </a:r>
            <a:r>
              <a:rPr lang="ja-JP" altLang="en-US" sz="1100" dirty="0"/>
              <a:t>に搭載されるサービスについては、会津若松をモデルにして想定してますが</a:t>
            </a:r>
          </a:p>
          <a:p>
            <a:r>
              <a:rPr lang="ja-JP" altLang="en-US" sz="1100" dirty="0"/>
              <a:t>　他の自治体向けに</a:t>
            </a:r>
            <a:r>
              <a:rPr lang="ja-JP" altLang="en-US" sz="1100" dirty="0">
                <a:solidFill>
                  <a:srgbClr val="FF0000"/>
                </a:solidFill>
              </a:rPr>
              <a:t>カスタムを無償</a:t>
            </a:r>
            <a:r>
              <a:rPr lang="ja-JP" altLang="en-US" sz="1100" dirty="0"/>
              <a:t>でしてくれるのか問題もあります。</a:t>
            </a:r>
          </a:p>
          <a:p>
            <a:r>
              <a:rPr lang="ja-JP" altLang="en-US" sz="1100" dirty="0"/>
              <a:t>　運用含めて各自治体や企業により色々と特色がありますが、デジタル庁ではサービスは</a:t>
            </a:r>
          </a:p>
          <a:p>
            <a:r>
              <a:rPr lang="ja-JP" altLang="en-US" sz="1100" dirty="0"/>
              <a:t>　自治体に任されるようなので、ソフトウェアだけが届き、自治体が地元企業の説得にあたります。</a:t>
            </a:r>
          </a:p>
          <a:p>
            <a:r>
              <a:rPr lang="ja-JP" altLang="en-US" sz="1100" dirty="0"/>
              <a:t>　（きっと皆さんご苦労されるかもしれないですが、無償なので頑張りましょうと言われます。</a:t>
            </a:r>
          </a:p>
          <a:p>
            <a:r>
              <a:rPr lang="ja-JP" altLang="en-US" sz="1100" dirty="0"/>
              <a:t>　　そもそもサービスはスコープ外なので誰も責任を取れない問題）</a:t>
            </a:r>
            <a:br>
              <a:rPr lang="en-US" altLang="ja-JP" sz="1100" dirty="0"/>
            </a:br>
            <a:endParaRPr lang="ja-JP" altLang="en-US" sz="400" dirty="0"/>
          </a:p>
          <a:p>
            <a:r>
              <a:rPr lang="ja-JP" altLang="en-US" sz="1100" dirty="0"/>
              <a:t>・サービスに関しては、デジタル庁が、他の省庁（国交省、総務省、厚生労働省、金融庁など）</a:t>
            </a:r>
          </a:p>
          <a:p>
            <a:r>
              <a:rPr lang="ja-JP" altLang="en-US" sz="1100" dirty="0"/>
              <a:t>　法的にかかわる部分の処理を行ってくれるのか問題もあります。</a:t>
            </a:r>
          </a:p>
          <a:p>
            <a:r>
              <a:rPr lang="ja-JP" altLang="en-US" sz="1100" dirty="0"/>
              <a:t>　今回の例で書いている部分では、薬を自動で運ぶ（厚生労働省と国交省）にかかわる</a:t>
            </a:r>
          </a:p>
          <a:p>
            <a:r>
              <a:rPr lang="ja-JP" altLang="en-US" sz="1100" dirty="0"/>
              <a:t>　法的ルールと運用がかかわります。ドローンで運ぶとなると経産省にも調整が必要です。　</a:t>
            </a:r>
          </a:p>
        </p:txBody>
      </p:sp>
      <p:sp>
        <p:nvSpPr>
          <p:cNvPr id="4" name="テキスト ボックス 3">
            <a:extLst>
              <a:ext uri="{FF2B5EF4-FFF2-40B4-BE49-F238E27FC236}">
                <a16:creationId xmlns:a16="http://schemas.microsoft.com/office/drawing/2014/main" id="{F7D24AA4-D30D-4ED9-AAC3-406F91AC7859}"/>
              </a:ext>
            </a:extLst>
          </p:cNvPr>
          <p:cNvSpPr txBox="1"/>
          <p:nvPr/>
        </p:nvSpPr>
        <p:spPr>
          <a:xfrm>
            <a:off x="185980" y="736379"/>
            <a:ext cx="4517756" cy="3508653"/>
          </a:xfrm>
          <a:prstGeom prst="rect">
            <a:avLst/>
          </a:prstGeom>
          <a:noFill/>
        </p:spPr>
        <p:txBody>
          <a:bodyPr wrap="square" rtlCol="0">
            <a:spAutoFit/>
          </a:bodyPr>
          <a:lstStyle/>
          <a:p>
            <a:r>
              <a:rPr kumimoji="1" lang="en-US" altLang="ja-JP" b="1" dirty="0"/>
              <a:t>1/28</a:t>
            </a:r>
            <a:r>
              <a:rPr kumimoji="1" lang="ja-JP" altLang="en-US" b="1" dirty="0"/>
              <a:t>　日経ビジネス</a:t>
            </a:r>
            <a:endParaRPr kumimoji="1" lang="en-US" altLang="ja-JP" b="1" dirty="0"/>
          </a:p>
          <a:p>
            <a:endParaRPr kumimoji="1" lang="en-US" altLang="ja-JP" dirty="0"/>
          </a:p>
          <a:p>
            <a:r>
              <a:rPr kumimoji="1" lang="ja-JP" altLang="en-US" dirty="0"/>
              <a:t>スマートシティー加速へ、データ連携基盤をデジタル庁が整備</a:t>
            </a:r>
            <a:endParaRPr kumimoji="1" lang="en-US" altLang="ja-JP" dirty="0"/>
          </a:p>
          <a:p>
            <a:endParaRPr kumimoji="1" lang="en-US" altLang="ja-JP" dirty="0"/>
          </a:p>
          <a:p>
            <a:r>
              <a:rPr kumimoji="1" lang="ja-JP" altLang="en-US" dirty="0"/>
              <a:t>デジタル庁が</a:t>
            </a:r>
            <a:r>
              <a:rPr kumimoji="1" lang="en-US" altLang="ja-JP" dirty="0"/>
              <a:t>FIWARE</a:t>
            </a:r>
            <a:r>
              <a:rPr kumimoji="1" lang="ja-JP" altLang="en-US" dirty="0"/>
              <a:t>を無償で配る記事</a:t>
            </a:r>
            <a:endParaRPr kumimoji="1" lang="en-US" altLang="ja-JP" dirty="0"/>
          </a:p>
          <a:p>
            <a:endParaRPr kumimoji="1" lang="en-US" altLang="ja-JP" dirty="0"/>
          </a:p>
          <a:p>
            <a:r>
              <a:rPr kumimoji="1" lang="ja-JP" altLang="en-US" b="1" dirty="0"/>
              <a:t>産業用</a:t>
            </a:r>
            <a:endParaRPr kumimoji="1" lang="en-US" altLang="ja-JP" b="1" dirty="0"/>
          </a:p>
          <a:p>
            <a:r>
              <a:rPr kumimoji="1" lang="ja-JP" altLang="en-US" sz="1400" dirty="0"/>
              <a:t>　</a:t>
            </a:r>
            <a:r>
              <a:rPr kumimoji="1" lang="en-US" altLang="ja-JP" sz="1400" dirty="0"/>
              <a:t>EY</a:t>
            </a:r>
            <a:r>
              <a:rPr kumimoji="1" lang="ja-JP" altLang="en-US" sz="1400" dirty="0"/>
              <a:t>ストラテジー＆コンサルティング</a:t>
            </a:r>
            <a:br>
              <a:rPr kumimoji="1" lang="en-US" altLang="ja-JP" sz="1400" dirty="0"/>
            </a:br>
            <a:r>
              <a:rPr kumimoji="1" lang="ja-JP" altLang="en-US" sz="1400" dirty="0"/>
              <a:t>　</a:t>
            </a:r>
            <a:r>
              <a:rPr kumimoji="1" lang="en-US" altLang="ja-JP" sz="1400" dirty="0"/>
              <a:t>JIPDEC</a:t>
            </a:r>
          </a:p>
          <a:p>
            <a:r>
              <a:rPr kumimoji="1" lang="ja-JP" altLang="en-US" b="1" dirty="0"/>
              <a:t>生活用</a:t>
            </a:r>
            <a:endParaRPr kumimoji="1" lang="en-US" altLang="ja-JP" b="1" dirty="0"/>
          </a:p>
          <a:p>
            <a:r>
              <a:rPr kumimoji="1" lang="ja-JP" altLang="en-US" sz="1400" dirty="0"/>
              <a:t>　</a:t>
            </a:r>
            <a:r>
              <a:rPr kumimoji="1" lang="en-US" altLang="ja-JP" sz="1400" dirty="0"/>
              <a:t>NEC</a:t>
            </a:r>
            <a:br>
              <a:rPr kumimoji="1" lang="en-US" altLang="ja-JP" sz="1400" dirty="0"/>
            </a:br>
            <a:r>
              <a:rPr kumimoji="1" lang="ja-JP" altLang="en-US" sz="1400" dirty="0"/>
              <a:t>　アクセンチュア</a:t>
            </a:r>
          </a:p>
        </p:txBody>
      </p:sp>
      <p:sp>
        <p:nvSpPr>
          <p:cNvPr id="8" name="正方形/長方形 7">
            <a:extLst>
              <a:ext uri="{FF2B5EF4-FFF2-40B4-BE49-F238E27FC236}">
                <a16:creationId xmlns:a16="http://schemas.microsoft.com/office/drawing/2014/main" id="{A0DD0B2D-A5C2-4672-9BF4-2B3FE4667F09}"/>
              </a:ext>
            </a:extLst>
          </p:cNvPr>
          <p:cNvSpPr/>
          <p:nvPr/>
        </p:nvSpPr>
        <p:spPr>
          <a:xfrm>
            <a:off x="1601091" y="5005953"/>
            <a:ext cx="2323131" cy="503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ビルディングブロック</a:t>
            </a:r>
            <a:br>
              <a:rPr kumimoji="1" lang="en-US" altLang="ja-JP" sz="1200" dirty="0"/>
            </a:br>
            <a:r>
              <a:rPr kumimoji="1" lang="ja-JP" altLang="en-US" sz="1200" dirty="0"/>
              <a:t>（データ仲介）</a:t>
            </a:r>
          </a:p>
        </p:txBody>
      </p:sp>
      <p:sp>
        <p:nvSpPr>
          <p:cNvPr id="9" name="正方形/長方形 8">
            <a:extLst>
              <a:ext uri="{FF2B5EF4-FFF2-40B4-BE49-F238E27FC236}">
                <a16:creationId xmlns:a16="http://schemas.microsoft.com/office/drawing/2014/main" id="{511D10B1-90B4-4379-8345-53ECDD81FA36}"/>
              </a:ext>
            </a:extLst>
          </p:cNvPr>
          <p:cNvSpPr/>
          <p:nvPr/>
        </p:nvSpPr>
        <p:spPr>
          <a:xfrm>
            <a:off x="1601092" y="6338807"/>
            <a:ext cx="520486" cy="351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IoT</a:t>
            </a:r>
            <a:endParaRPr kumimoji="1" lang="ja-JP" altLang="en-US" sz="1200" dirty="0"/>
          </a:p>
        </p:txBody>
      </p:sp>
      <p:sp>
        <p:nvSpPr>
          <p:cNvPr id="11" name="正方形/長方形 10">
            <a:extLst>
              <a:ext uri="{FF2B5EF4-FFF2-40B4-BE49-F238E27FC236}">
                <a16:creationId xmlns:a16="http://schemas.microsoft.com/office/drawing/2014/main" id="{E71169DA-51A4-42F9-AF16-0A06668B5149}"/>
              </a:ext>
            </a:extLst>
          </p:cNvPr>
          <p:cNvSpPr/>
          <p:nvPr/>
        </p:nvSpPr>
        <p:spPr>
          <a:xfrm>
            <a:off x="2410235" y="6338807"/>
            <a:ext cx="520486" cy="351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IoT</a:t>
            </a:r>
            <a:endParaRPr kumimoji="1" lang="ja-JP" altLang="en-US" sz="1200" dirty="0"/>
          </a:p>
        </p:txBody>
      </p:sp>
      <p:sp>
        <p:nvSpPr>
          <p:cNvPr id="13" name="正方形/長方形 12">
            <a:extLst>
              <a:ext uri="{FF2B5EF4-FFF2-40B4-BE49-F238E27FC236}">
                <a16:creationId xmlns:a16="http://schemas.microsoft.com/office/drawing/2014/main" id="{0D5948C8-67BF-481E-BC89-7441F45E84BA}"/>
              </a:ext>
            </a:extLst>
          </p:cNvPr>
          <p:cNvSpPr/>
          <p:nvPr/>
        </p:nvSpPr>
        <p:spPr>
          <a:xfrm>
            <a:off x="3339805" y="6338807"/>
            <a:ext cx="520486" cy="351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サービス</a:t>
            </a:r>
          </a:p>
        </p:txBody>
      </p:sp>
      <p:cxnSp>
        <p:nvCxnSpPr>
          <p:cNvPr id="15" name="直線コネクタ 14">
            <a:extLst>
              <a:ext uri="{FF2B5EF4-FFF2-40B4-BE49-F238E27FC236}">
                <a16:creationId xmlns:a16="http://schemas.microsoft.com/office/drawing/2014/main" id="{93A37052-F962-4DF0-91F5-0A686284BA31}"/>
              </a:ext>
            </a:extLst>
          </p:cNvPr>
          <p:cNvCxnSpPr>
            <a:cxnSpLocks/>
            <a:stCxn id="9" idx="0"/>
          </p:cNvCxnSpPr>
          <p:nvPr/>
        </p:nvCxnSpPr>
        <p:spPr>
          <a:xfrm flipV="1">
            <a:off x="1861335" y="5509648"/>
            <a:ext cx="7585" cy="829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2098E99-9432-4E6D-BF08-5C2CFECD34E1}"/>
              </a:ext>
            </a:extLst>
          </p:cNvPr>
          <p:cNvCxnSpPr>
            <a:cxnSpLocks/>
          </p:cNvCxnSpPr>
          <p:nvPr/>
        </p:nvCxnSpPr>
        <p:spPr>
          <a:xfrm flipV="1">
            <a:off x="2648282" y="5509647"/>
            <a:ext cx="7585" cy="829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87ACBEF-8E28-4DD5-8135-6E301B0A3184}"/>
              </a:ext>
            </a:extLst>
          </p:cNvPr>
          <p:cNvCxnSpPr>
            <a:cxnSpLocks/>
          </p:cNvCxnSpPr>
          <p:nvPr/>
        </p:nvCxnSpPr>
        <p:spPr>
          <a:xfrm flipV="1">
            <a:off x="3583984" y="5509647"/>
            <a:ext cx="7585" cy="829159"/>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CC191C6E-9A09-4005-BF31-66B71FBD5D3B}"/>
              </a:ext>
            </a:extLst>
          </p:cNvPr>
          <p:cNvSpPr/>
          <p:nvPr/>
        </p:nvSpPr>
        <p:spPr>
          <a:xfrm>
            <a:off x="1601091" y="5858360"/>
            <a:ext cx="495946" cy="294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NGSI</a:t>
            </a:r>
            <a:endParaRPr kumimoji="1" lang="ja-JP" altLang="en-US" sz="1200" dirty="0"/>
          </a:p>
        </p:txBody>
      </p:sp>
      <p:sp>
        <p:nvSpPr>
          <p:cNvPr id="10" name="正方形/長方形 9">
            <a:extLst>
              <a:ext uri="{FF2B5EF4-FFF2-40B4-BE49-F238E27FC236}">
                <a16:creationId xmlns:a16="http://schemas.microsoft.com/office/drawing/2014/main" id="{C447057E-E7BD-4883-ACA9-ABA67361BE81}"/>
              </a:ext>
            </a:extLst>
          </p:cNvPr>
          <p:cNvSpPr/>
          <p:nvPr/>
        </p:nvSpPr>
        <p:spPr>
          <a:xfrm>
            <a:off x="2410234" y="5858360"/>
            <a:ext cx="495946" cy="294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NGSI</a:t>
            </a:r>
            <a:endParaRPr kumimoji="1" lang="ja-JP" altLang="en-US" sz="1200" dirty="0"/>
          </a:p>
        </p:txBody>
      </p:sp>
      <p:sp>
        <p:nvSpPr>
          <p:cNvPr id="12" name="正方形/長方形 11">
            <a:extLst>
              <a:ext uri="{FF2B5EF4-FFF2-40B4-BE49-F238E27FC236}">
                <a16:creationId xmlns:a16="http://schemas.microsoft.com/office/drawing/2014/main" id="{F960F361-7E84-4103-BDF9-D4E3263FB483}"/>
              </a:ext>
            </a:extLst>
          </p:cNvPr>
          <p:cNvSpPr/>
          <p:nvPr/>
        </p:nvSpPr>
        <p:spPr>
          <a:xfrm>
            <a:off x="3339804" y="5858360"/>
            <a:ext cx="495946" cy="294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NGSI</a:t>
            </a:r>
            <a:endParaRPr kumimoji="1" lang="ja-JP" altLang="en-US" sz="1200" dirty="0"/>
          </a:p>
        </p:txBody>
      </p:sp>
      <p:sp>
        <p:nvSpPr>
          <p:cNvPr id="19" name="右中かっこ 18">
            <a:extLst>
              <a:ext uri="{FF2B5EF4-FFF2-40B4-BE49-F238E27FC236}">
                <a16:creationId xmlns:a16="http://schemas.microsoft.com/office/drawing/2014/main" id="{D8371D49-32F9-4724-9635-ED917DA84294}"/>
              </a:ext>
            </a:extLst>
          </p:cNvPr>
          <p:cNvSpPr/>
          <p:nvPr/>
        </p:nvSpPr>
        <p:spPr>
          <a:xfrm>
            <a:off x="4026576" y="4951709"/>
            <a:ext cx="45719" cy="13018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A8D0E01-8EBB-4DF0-A9DF-3F54BDB7F8E4}"/>
              </a:ext>
            </a:extLst>
          </p:cNvPr>
          <p:cNvSpPr txBox="1"/>
          <p:nvPr/>
        </p:nvSpPr>
        <p:spPr>
          <a:xfrm>
            <a:off x="4019242" y="5464137"/>
            <a:ext cx="954107" cy="276999"/>
          </a:xfrm>
          <a:prstGeom prst="rect">
            <a:avLst/>
          </a:prstGeom>
          <a:noFill/>
        </p:spPr>
        <p:txBody>
          <a:bodyPr wrap="none" rtlCol="0">
            <a:spAutoFit/>
          </a:bodyPr>
          <a:lstStyle/>
          <a:p>
            <a:r>
              <a:rPr kumimoji="1" lang="ja-JP" altLang="en-US" sz="1200" dirty="0"/>
              <a:t>自治体管理</a:t>
            </a:r>
          </a:p>
        </p:txBody>
      </p:sp>
      <p:sp>
        <p:nvSpPr>
          <p:cNvPr id="22" name="正方形/長方形 21">
            <a:extLst>
              <a:ext uri="{FF2B5EF4-FFF2-40B4-BE49-F238E27FC236}">
                <a16:creationId xmlns:a16="http://schemas.microsoft.com/office/drawing/2014/main" id="{D3CBC420-5D9B-4FE1-B900-58B67EA876E2}"/>
              </a:ext>
            </a:extLst>
          </p:cNvPr>
          <p:cNvSpPr/>
          <p:nvPr/>
        </p:nvSpPr>
        <p:spPr>
          <a:xfrm>
            <a:off x="108280" y="5001974"/>
            <a:ext cx="677008" cy="503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他自治体</a:t>
            </a:r>
            <a:endParaRPr kumimoji="1" lang="en-US" altLang="ja-JP" sz="800" dirty="0"/>
          </a:p>
          <a:p>
            <a:pPr algn="ctr"/>
            <a:r>
              <a:rPr kumimoji="1" lang="en-US" altLang="ja-JP" sz="800" dirty="0"/>
              <a:t>BB</a:t>
            </a:r>
            <a:endParaRPr kumimoji="1" lang="ja-JP" altLang="en-US" sz="800" dirty="0"/>
          </a:p>
        </p:txBody>
      </p:sp>
      <p:cxnSp>
        <p:nvCxnSpPr>
          <p:cNvPr id="24" name="直線コネクタ 23">
            <a:extLst>
              <a:ext uri="{FF2B5EF4-FFF2-40B4-BE49-F238E27FC236}">
                <a16:creationId xmlns:a16="http://schemas.microsoft.com/office/drawing/2014/main" id="{2923AD2F-EFE7-4110-B537-5DB1A6D51B68}"/>
              </a:ext>
            </a:extLst>
          </p:cNvPr>
          <p:cNvCxnSpPr>
            <a:cxnSpLocks/>
            <a:stCxn id="22" idx="3"/>
            <a:endCxn id="8" idx="1"/>
          </p:cNvCxnSpPr>
          <p:nvPr/>
        </p:nvCxnSpPr>
        <p:spPr>
          <a:xfrm>
            <a:off x="785288" y="5253822"/>
            <a:ext cx="815803" cy="3979"/>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FB396B2-D586-4B76-9E07-B2F3D7D3519A}"/>
              </a:ext>
            </a:extLst>
          </p:cNvPr>
          <p:cNvSpPr/>
          <p:nvPr/>
        </p:nvSpPr>
        <p:spPr>
          <a:xfrm>
            <a:off x="945216" y="5123713"/>
            <a:ext cx="495946" cy="294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NGSI</a:t>
            </a:r>
            <a:endParaRPr kumimoji="1" lang="ja-JP" altLang="en-US" sz="1200" dirty="0"/>
          </a:p>
        </p:txBody>
      </p:sp>
      <p:sp>
        <p:nvSpPr>
          <p:cNvPr id="26" name="テキスト ボックス 25">
            <a:extLst>
              <a:ext uri="{FF2B5EF4-FFF2-40B4-BE49-F238E27FC236}">
                <a16:creationId xmlns:a16="http://schemas.microsoft.com/office/drawing/2014/main" id="{021F983E-F4DC-4494-A49F-324FF5CD13D2}"/>
              </a:ext>
            </a:extLst>
          </p:cNvPr>
          <p:cNvSpPr txBox="1"/>
          <p:nvPr/>
        </p:nvSpPr>
        <p:spPr>
          <a:xfrm>
            <a:off x="108280" y="4693002"/>
            <a:ext cx="1107996" cy="276999"/>
          </a:xfrm>
          <a:prstGeom prst="rect">
            <a:avLst/>
          </a:prstGeom>
          <a:noFill/>
        </p:spPr>
        <p:txBody>
          <a:bodyPr wrap="none" rtlCol="0">
            <a:spAutoFit/>
          </a:bodyPr>
          <a:lstStyle/>
          <a:p>
            <a:r>
              <a:rPr kumimoji="1" lang="ja-JP" altLang="en-US" sz="1200" dirty="0"/>
              <a:t>（観光目的）</a:t>
            </a:r>
          </a:p>
        </p:txBody>
      </p:sp>
      <p:sp>
        <p:nvSpPr>
          <p:cNvPr id="27" name="テキスト ボックス 26">
            <a:extLst>
              <a:ext uri="{FF2B5EF4-FFF2-40B4-BE49-F238E27FC236}">
                <a16:creationId xmlns:a16="http://schemas.microsoft.com/office/drawing/2014/main" id="{E56B5CCD-587E-4A59-9010-19AB07332445}"/>
              </a:ext>
            </a:extLst>
          </p:cNvPr>
          <p:cNvSpPr txBox="1"/>
          <p:nvPr/>
        </p:nvSpPr>
        <p:spPr>
          <a:xfrm>
            <a:off x="1441162" y="4745229"/>
            <a:ext cx="1261884" cy="276999"/>
          </a:xfrm>
          <a:prstGeom prst="rect">
            <a:avLst/>
          </a:prstGeom>
          <a:noFill/>
        </p:spPr>
        <p:txBody>
          <a:bodyPr wrap="none" rtlCol="0">
            <a:spAutoFit/>
          </a:bodyPr>
          <a:lstStyle/>
          <a:p>
            <a:r>
              <a:rPr kumimoji="1" lang="ja-JP" altLang="en-US" sz="1200" dirty="0"/>
              <a:t>（街管理目的）</a:t>
            </a:r>
          </a:p>
        </p:txBody>
      </p:sp>
    </p:spTree>
    <p:extLst>
      <p:ext uri="{BB962C8B-B14F-4D97-AF65-F5344CB8AC3E}">
        <p14:creationId xmlns:p14="http://schemas.microsoft.com/office/powerpoint/2010/main" val="27229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3DBC00-EE82-4682-8751-3284795926EF}"/>
              </a:ext>
            </a:extLst>
          </p:cNvPr>
          <p:cNvSpPr txBox="1"/>
          <p:nvPr/>
        </p:nvSpPr>
        <p:spPr>
          <a:xfrm>
            <a:off x="1611824" y="40387"/>
            <a:ext cx="6300061" cy="461665"/>
          </a:xfrm>
          <a:prstGeom prst="rect">
            <a:avLst/>
          </a:prstGeom>
          <a:noFill/>
        </p:spPr>
        <p:txBody>
          <a:bodyPr wrap="square" rtlCol="0">
            <a:spAutoFit/>
          </a:bodyPr>
          <a:lstStyle/>
          <a:p>
            <a:r>
              <a:rPr kumimoji="1" lang="ja-JP" altLang="en-US" sz="2400" dirty="0">
                <a:solidFill>
                  <a:schemeClr val="bg1"/>
                </a:solidFill>
              </a:rPr>
              <a:t>それぞれのデータ連携における特徴と役割</a:t>
            </a:r>
          </a:p>
        </p:txBody>
      </p:sp>
      <p:pic>
        <p:nvPicPr>
          <p:cNvPr id="2" name="図 1">
            <a:extLst>
              <a:ext uri="{FF2B5EF4-FFF2-40B4-BE49-F238E27FC236}">
                <a16:creationId xmlns:a16="http://schemas.microsoft.com/office/drawing/2014/main" id="{72BEEAA2-0B5D-424C-A0D7-3FA6F810BBD0}"/>
              </a:ext>
            </a:extLst>
          </p:cNvPr>
          <p:cNvPicPr>
            <a:picLocks noChangeAspect="1"/>
          </p:cNvPicPr>
          <p:nvPr/>
        </p:nvPicPr>
        <p:blipFill>
          <a:blip r:embed="rId3"/>
          <a:stretch>
            <a:fillRect/>
          </a:stretch>
        </p:blipFill>
        <p:spPr>
          <a:xfrm>
            <a:off x="1001804" y="720271"/>
            <a:ext cx="11049000" cy="5137527"/>
          </a:xfrm>
          <a:prstGeom prst="rect">
            <a:avLst/>
          </a:prstGeom>
        </p:spPr>
      </p:pic>
      <p:sp>
        <p:nvSpPr>
          <p:cNvPr id="4" name="テキスト ボックス 3">
            <a:extLst>
              <a:ext uri="{FF2B5EF4-FFF2-40B4-BE49-F238E27FC236}">
                <a16:creationId xmlns:a16="http://schemas.microsoft.com/office/drawing/2014/main" id="{6E151BED-64FF-4262-B174-B8C6509697F3}"/>
              </a:ext>
            </a:extLst>
          </p:cNvPr>
          <p:cNvSpPr txBox="1"/>
          <p:nvPr/>
        </p:nvSpPr>
        <p:spPr>
          <a:xfrm>
            <a:off x="276000" y="864449"/>
            <a:ext cx="2646878" cy="461665"/>
          </a:xfrm>
          <a:prstGeom prst="rect">
            <a:avLst/>
          </a:prstGeom>
          <a:noFill/>
        </p:spPr>
        <p:txBody>
          <a:bodyPr wrap="none" rtlCol="0">
            <a:spAutoFit/>
          </a:bodyPr>
          <a:lstStyle/>
          <a:p>
            <a:r>
              <a:rPr kumimoji="1" lang="ja-JP" altLang="en-US" sz="2400" b="1" dirty="0">
                <a:solidFill>
                  <a:schemeClr val="accent1">
                    <a:lumMod val="75000"/>
                  </a:schemeClr>
                </a:solidFill>
              </a:rPr>
              <a:t>住民サービス向け</a:t>
            </a:r>
          </a:p>
        </p:txBody>
      </p:sp>
      <p:sp>
        <p:nvSpPr>
          <p:cNvPr id="5" name="テキスト ボックス 4">
            <a:extLst>
              <a:ext uri="{FF2B5EF4-FFF2-40B4-BE49-F238E27FC236}">
                <a16:creationId xmlns:a16="http://schemas.microsoft.com/office/drawing/2014/main" id="{1684D732-974B-428D-8141-A60987D406B3}"/>
              </a:ext>
            </a:extLst>
          </p:cNvPr>
          <p:cNvSpPr txBox="1"/>
          <p:nvPr/>
        </p:nvSpPr>
        <p:spPr>
          <a:xfrm>
            <a:off x="276000" y="5452011"/>
            <a:ext cx="2339102" cy="523220"/>
          </a:xfrm>
          <a:prstGeom prst="rect">
            <a:avLst/>
          </a:prstGeom>
          <a:noFill/>
        </p:spPr>
        <p:txBody>
          <a:bodyPr wrap="none" rtlCol="0">
            <a:spAutoFit/>
          </a:bodyPr>
          <a:lstStyle/>
          <a:p>
            <a:r>
              <a:rPr kumimoji="1" lang="ja-JP" altLang="en-US" sz="2800" b="1" dirty="0">
                <a:solidFill>
                  <a:schemeClr val="accent6">
                    <a:lumMod val="75000"/>
                  </a:schemeClr>
                </a:solidFill>
              </a:rPr>
              <a:t>都市開発向け</a:t>
            </a:r>
          </a:p>
        </p:txBody>
      </p:sp>
      <p:sp>
        <p:nvSpPr>
          <p:cNvPr id="6" name="テキスト ボックス 5">
            <a:extLst>
              <a:ext uri="{FF2B5EF4-FFF2-40B4-BE49-F238E27FC236}">
                <a16:creationId xmlns:a16="http://schemas.microsoft.com/office/drawing/2014/main" id="{3C7C760A-0331-44A0-B778-4E8804583F00}"/>
              </a:ext>
            </a:extLst>
          </p:cNvPr>
          <p:cNvSpPr txBox="1"/>
          <p:nvPr/>
        </p:nvSpPr>
        <p:spPr>
          <a:xfrm>
            <a:off x="886881" y="6137729"/>
            <a:ext cx="10418237" cy="523220"/>
          </a:xfrm>
          <a:prstGeom prst="rect">
            <a:avLst/>
          </a:prstGeom>
          <a:noFill/>
        </p:spPr>
        <p:txBody>
          <a:bodyPr wrap="none" rtlCol="0">
            <a:spAutoFit/>
          </a:bodyPr>
          <a:lstStyle/>
          <a:p>
            <a:r>
              <a:rPr kumimoji="1" lang="en-US" altLang="ja-JP" sz="2800" b="1" dirty="0">
                <a:solidFill>
                  <a:srgbClr val="FF0000"/>
                </a:solidFill>
              </a:rPr>
              <a:t>CSPFC</a:t>
            </a:r>
            <a:r>
              <a:rPr kumimoji="1" lang="ja-JP" altLang="en-US" sz="2800" b="1" dirty="0">
                <a:solidFill>
                  <a:srgbClr val="FF0000"/>
                </a:solidFill>
              </a:rPr>
              <a:t>では、用途に合わせて使い分け、組合せを行っております</a:t>
            </a:r>
          </a:p>
        </p:txBody>
      </p:sp>
      <p:sp>
        <p:nvSpPr>
          <p:cNvPr id="7" name="四角形: 角を丸くする 6">
            <a:extLst>
              <a:ext uri="{FF2B5EF4-FFF2-40B4-BE49-F238E27FC236}">
                <a16:creationId xmlns:a16="http://schemas.microsoft.com/office/drawing/2014/main" id="{2FAD889E-D424-4470-9867-5D8D68FD19CA}"/>
              </a:ext>
            </a:extLst>
          </p:cNvPr>
          <p:cNvSpPr/>
          <p:nvPr/>
        </p:nvSpPr>
        <p:spPr>
          <a:xfrm>
            <a:off x="643181" y="3006671"/>
            <a:ext cx="3479370" cy="2445340"/>
          </a:xfrm>
          <a:prstGeom prst="roundRect">
            <a:avLst>
              <a:gd name="adj" fmla="val 589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91CA0CE-26A4-4B18-9B9D-BF174AB4A551}"/>
              </a:ext>
            </a:extLst>
          </p:cNvPr>
          <p:cNvSpPr txBox="1"/>
          <p:nvPr/>
        </p:nvSpPr>
        <p:spPr>
          <a:xfrm>
            <a:off x="780994" y="2796830"/>
            <a:ext cx="543739" cy="307777"/>
          </a:xfrm>
          <a:prstGeom prst="rect">
            <a:avLst/>
          </a:prstGeom>
          <a:solidFill>
            <a:schemeClr val="bg1"/>
          </a:solidFill>
        </p:spPr>
        <p:txBody>
          <a:bodyPr wrap="none" rtlCol="0">
            <a:spAutoFit/>
          </a:bodyPr>
          <a:lstStyle/>
          <a:p>
            <a:r>
              <a:rPr kumimoji="1" lang="ja-JP" altLang="en-US" sz="1400" dirty="0">
                <a:solidFill>
                  <a:srgbClr val="FF0000"/>
                </a:solidFill>
              </a:rPr>
              <a:t>無料</a:t>
            </a:r>
          </a:p>
        </p:txBody>
      </p:sp>
    </p:spTree>
    <p:extLst>
      <p:ext uri="{BB962C8B-B14F-4D97-AF65-F5344CB8AC3E}">
        <p14:creationId xmlns:p14="http://schemas.microsoft.com/office/powerpoint/2010/main" val="283705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9BC07-7EE7-40E0-84CC-B97552AB98E9}"/>
              </a:ext>
            </a:extLst>
          </p:cNvPr>
          <p:cNvSpPr txBox="1"/>
          <p:nvPr/>
        </p:nvSpPr>
        <p:spPr>
          <a:xfrm>
            <a:off x="2967317" y="2835549"/>
            <a:ext cx="6109365" cy="769441"/>
          </a:xfrm>
          <a:prstGeom prst="rect">
            <a:avLst/>
          </a:prstGeom>
          <a:noFill/>
        </p:spPr>
        <p:txBody>
          <a:bodyPr wrap="none" rtlCol="0">
            <a:spAutoFit/>
          </a:bodyPr>
          <a:lstStyle/>
          <a:p>
            <a:r>
              <a:rPr kumimoji="1" lang="en-US" altLang="ja-JP" sz="4400" b="1" dirty="0"/>
              <a:t>CSPFC</a:t>
            </a:r>
            <a:r>
              <a:rPr kumimoji="1" lang="ja-JP" altLang="en-US" sz="4400" b="1" dirty="0"/>
              <a:t>事務局からの案内</a:t>
            </a:r>
          </a:p>
        </p:txBody>
      </p:sp>
    </p:spTree>
    <p:extLst>
      <p:ext uri="{BB962C8B-B14F-4D97-AF65-F5344CB8AC3E}">
        <p14:creationId xmlns:p14="http://schemas.microsoft.com/office/powerpoint/2010/main" val="3403575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B7707A-C2AB-4948-AFE1-2F2181E1603D}"/>
              </a:ext>
            </a:extLst>
          </p:cNvPr>
          <p:cNvPicPr>
            <a:picLocks noChangeAspect="1"/>
          </p:cNvPicPr>
          <p:nvPr/>
        </p:nvPicPr>
        <p:blipFill>
          <a:blip r:embed="rId2"/>
          <a:stretch>
            <a:fillRect/>
          </a:stretch>
        </p:blipFill>
        <p:spPr>
          <a:xfrm>
            <a:off x="1458197" y="636298"/>
            <a:ext cx="9275606" cy="6024597"/>
          </a:xfrm>
          <a:prstGeom prst="rect">
            <a:avLst/>
          </a:prstGeom>
        </p:spPr>
      </p:pic>
      <p:sp>
        <p:nvSpPr>
          <p:cNvPr id="4" name="テキスト ボックス 3">
            <a:extLst>
              <a:ext uri="{FF2B5EF4-FFF2-40B4-BE49-F238E27FC236}">
                <a16:creationId xmlns:a16="http://schemas.microsoft.com/office/drawing/2014/main" id="{7C0B5077-1551-4559-9BBB-8F42CD14C8EA}"/>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総務省事業：今後のスケジュール①</a:t>
            </a:r>
          </a:p>
        </p:txBody>
      </p:sp>
    </p:spTree>
    <p:extLst>
      <p:ext uri="{BB962C8B-B14F-4D97-AF65-F5344CB8AC3E}">
        <p14:creationId xmlns:p14="http://schemas.microsoft.com/office/powerpoint/2010/main" val="290421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742EFFD-AE3B-4B01-B2D6-7010B4D3F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394460"/>
            <a:ext cx="6196105" cy="430911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BC0DD089-F5F2-49ED-908F-13AEB24CB75E}"/>
              </a:ext>
            </a:extLst>
          </p:cNvPr>
          <p:cNvPicPr>
            <a:picLocks noChangeAspect="1"/>
          </p:cNvPicPr>
          <p:nvPr/>
        </p:nvPicPr>
        <p:blipFill>
          <a:blip r:embed="rId3"/>
          <a:stretch>
            <a:fillRect/>
          </a:stretch>
        </p:blipFill>
        <p:spPr>
          <a:xfrm>
            <a:off x="7219554" y="742801"/>
            <a:ext cx="4572396" cy="3429297"/>
          </a:xfrm>
          <a:prstGeom prst="rect">
            <a:avLst/>
          </a:prstGeom>
        </p:spPr>
      </p:pic>
      <p:sp>
        <p:nvSpPr>
          <p:cNvPr id="4" name="正方形/長方形 3">
            <a:extLst>
              <a:ext uri="{FF2B5EF4-FFF2-40B4-BE49-F238E27FC236}">
                <a16:creationId xmlns:a16="http://schemas.microsoft.com/office/drawing/2014/main" id="{274E1B6D-6637-40EF-AA5B-FCC0D852296D}"/>
              </a:ext>
            </a:extLst>
          </p:cNvPr>
          <p:cNvSpPr/>
          <p:nvPr/>
        </p:nvSpPr>
        <p:spPr>
          <a:xfrm>
            <a:off x="1476538" y="23247"/>
            <a:ext cx="7799197"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en-US" altLang="ja-JP" sz="2400" b="1" dirty="0">
                <a:latin typeface="+mn-ea"/>
              </a:rPr>
              <a:t>OSPF</a:t>
            </a:r>
            <a:r>
              <a:rPr kumimoji="1" lang="ja-JP" altLang="en-US" sz="2400" b="1" dirty="0">
                <a:latin typeface="+mn-ea"/>
              </a:rPr>
              <a:t> </a:t>
            </a:r>
            <a:r>
              <a:rPr kumimoji="1" lang="en-US" altLang="ja-JP" sz="2400" b="1" dirty="0">
                <a:latin typeface="+mn-ea"/>
              </a:rPr>
              <a:t>1/27</a:t>
            </a:r>
            <a:r>
              <a:rPr kumimoji="1" lang="ja-JP" altLang="en-US" sz="2400" b="1" dirty="0">
                <a:latin typeface="+mn-ea"/>
              </a:rPr>
              <a:t>交流会レビュー</a:t>
            </a:r>
            <a:endParaRPr kumimoji="1" lang="ja-JP" altLang="en-US" sz="2400" b="1" dirty="0"/>
          </a:p>
        </p:txBody>
      </p:sp>
      <p:sp>
        <p:nvSpPr>
          <p:cNvPr id="5" name="テキスト ボックス 4">
            <a:extLst>
              <a:ext uri="{FF2B5EF4-FFF2-40B4-BE49-F238E27FC236}">
                <a16:creationId xmlns:a16="http://schemas.microsoft.com/office/drawing/2014/main" id="{8D47780E-5B9C-4F14-8A5F-7319920486B8}"/>
              </a:ext>
            </a:extLst>
          </p:cNvPr>
          <p:cNvSpPr txBox="1"/>
          <p:nvPr/>
        </p:nvSpPr>
        <p:spPr>
          <a:xfrm>
            <a:off x="6948335" y="4331775"/>
            <a:ext cx="5121915" cy="1384995"/>
          </a:xfrm>
          <a:prstGeom prst="rect">
            <a:avLst/>
          </a:prstGeom>
          <a:noFill/>
        </p:spPr>
        <p:txBody>
          <a:bodyPr wrap="none" rtlCol="0">
            <a:spAutoFit/>
          </a:bodyPr>
          <a:lstStyle/>
          <a:p>
            <a:r>
              <a:rPr kumimoji="1" lang="en-US" altLang="ja-JP" sz="1400" dirty="0"/>
              <a:t>CSPFC</a:t>
            </a:r>
            <a:r>
              <a:rPr kumimoji="1" lang="ja-JP" altLang="en-US" sz="1400" dirty="0"/>
              <a:t>に茨木市、泉佐野市、摂津市など参加者が増える。</a:t>
            </a:r>
            <a:endParaRPr kumimoji="1" lang="en-US" altLang="ja-JP" sz="1400" dirty="0"/>
          </a:p>
          <a:p>
            <a:endParaRPr kumimoji="1" lang="en-US" altLang="ja-JP" sz="1400" dirty="0"/>
          </a:p>
          <a:p>
            <a:r>
              <a:rPr kumimoji="1" lang="ja-JP" altLang="en-US" sz="1400" dirty="0"/>
              <a:t>坪田部長より</a:t>
            </a:r>
            <a:endParaRPr kumimoji="1" lang="en-US" altLang="ja-JP" sz="1400" dirty="0"/>
          </a:p>
          <a:p>
            <a:r>
              <a:rPr kumimoji="1" lang="ja-JP" altLang="en-US" sz="1400" dirty="0"/>
              <a:t>・</a:t>
            </a:r>
            <a:r>
              <a:rPr kumimoji="1" lang="en-US" altLang="ja-JP" sz="1400" dirty="0"/>
              <a:t>ORDEN</a:t>
            </a:r>
            <a:r>
              <a:rPr kumimoji="1" lang="ja-JP" altLang="en-US" sz="1400" dirty="0"/>
              <a:t>は行政主体ではなかなか進まない先が見えてこない。</a:t>
            </a:r>
            <a:br>
              <a:rPr kumimoji="1" lang="en-US" altLang="ja-JP" sz="1400" dirty="0"/>
            </a:br>
            <a:r>
              <a:rPr kumimoji="1" lang="ja-JP" altLang="en-US" sz="1400" dirty="0"/>
              <a:t>　協力して、組手ててほしい</a:t>
            </a:r>
            <a:endParaRPr kumimoji="1" lang="en-US" altLang="ja-JP" sz="1400" dirty="0"/>
          </a:p>
          <a:p>
            <a:r>
              <a:rPr kumimoji="1" lang="ja-JP" altLang="en-US" sz="1400" dirty="0"/>
              <a:t>・</a:t>
            </a:r>
            <a:r>
              <a:rPr kumimoji="1" lang="en-US" altLang="ja-JP" sz="1400" dirty="0"/>
              <a:t>EXPO</a:t>
            </a:r>
            <a:r>
              <a:rPr kumimoji="1" lang="ja-JP" altLang="en-US" sz="1400" dirty="0"/>
              <a:t>に向けて大阪の全面地域通貨を組み上げて欲しい</a:t>
            </a:r>
          </a:p>
        </p:txBody>
      </p:sp>
    </p:spTree>
    <p:extLst>
      <p:ext uri="{BB962C8B-B14F-4D97-AF65-F5344CB8AC3E}">
        <p14:creationId xmlns:p14="http://schemas.microsoft.com/office/powerpoint/2010/main" val="392963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C81B7D-D3BB-40C4-A875-AB74AA73B253}"/>
              </a:ext>
            </a:extLst>
          </p:cNvPr>
          <p:cNvPicPr>
            <a:picLocks noChangeAspect="1"/>
          </p:cNvPicPr>
          <p:nvPr/>
        </p:nvPicPr>
        <p:blipFill>
          <a:blip r:embed="rId2"/>
          <a:stretch>
            <a:fillRect/>
          </a:stretch>
        </p:blipFill>
        <p:spPr>
          <a:xfrm>
            <a:off x="1414273" y="819807"/>
            <a:ext cx="9390458" cy="5629632"/>
          </a:xfrm>
          <a:prstGeom prst="rect">
            <a:avLst/>
          </a:prstGeom>
        </p:spPr>
      </p:pic>
      <p:sp>
        <p:nvSpPr>
          <p:cNvPr id="4" name="テキスト ボックス 3">
            <a:extLst>
              <a:ext uri="{FF2B5EF4-FFF2-40B4-BE49-F238E27FC236}">
                <a16:creationId xmlns:a16="http://schemas.microsoft.com/office/drawing/2014/main" id="{BAFF5485-452F-4FEB-A04C-DA67F4B58B1F}"/>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総務省事業：今後のスケジュール②</a:t>
            </a:r>
          </a:p>
        </p:txBody>
      </p:sp>
    </p:spTree>
    <p:extLst>
      <p:ext uri="{BB962C8B-B14F-4D97-AF65-F5344CB8AC3E}">
        <p14:creationId xmlns:p14="http://schemas.microsoft.com/office/powerpoint/2010/main" val="48446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969AA8-9D1B-4C0D-8AFF-0B7250709FBF}"/>
              </a:ext>
            </a:extLst>
          </p:cNvPr>
          <p:cNvPicPr>
            <a:picLocks noChangeAspect="1"/>
          </p:cNvPicPr>
          <p:nvPr/>
        </p:nvPicPr>
        <p:blipFill>
          <a:blip r:embed="rId2"/>
          <a:stretch>
            <a:fillRect/>
          </a:stretch>
        </p:blipFill>
        <p:spPr>
          <a:xfrm>
            <a:off x="917897" y="1441057"/>
            <a:ext cx="10058865" cy="3975885"/>
          </a:xfrm>
          <a:prstGeom prst="rect">
            <a:avLst/>
          </a:prstGeom>
        </p:spPr>
      </p:pic>
      <p:sp>
        <p:nvSpPr>
          <p:cNvPr id="4" name="テキスト ボックス 3">
            <a:extLst>
              <a:ext uri="{FF2B5EF4-FFF2-40B4-BE49-F238E27FC236}">
                <a16:creationId xmlns:a16="http://schemas.microsoft.com/office/drawing/2014/main" id="{BF7733D4-022A-466B-AA91-393ED73770D6}"/>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a:t>
            </a:r>
            <a:r>
              <a:rPr lang="ja-JP" altLang="en-US">
                <a:solidFill>
                  <a:schemeClr val="bg1"/>
                </a:solidFill>
              </a:rPr>
              <a:t>のスケジュール③</a:t>
            </a:r>
            <a:endParaRPr lang="ja-JP" altLang="en-US" dirty="0">
              <a:solidFill>
                <a:schemeClr val="bg1"/>
              </a:solidFill>
            </a:endParaRPr>
          </a:p>
        </p:txBody>
      </p:sp>
    </p:spTree>
    <p:extLst>
      <p:ext uri="{BB962C8B-B14F-4D97-AF65-F5344CB8AC3E}">
        <p14:creationId xmlns:p14="http://schemas.microsoft.com/office/powerpoint/2010/main" val="2880540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A19114-4BBE-4773-B818-78906B10ADAD}"/>
              </a:ext>
            </a:extLst>
          </p:cNvPr>
          <p:cNvSpPr txBox="1"/>
          <p:nvPr/>
        </p:nvSpPr>
        <p:spPr>
          <a:xfrm>
            <a:off x="1588052" y="640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豊能町定例会予定</a:t>
            </a:r>
          </a:p>
        </p:txBody>
      </p:sp>
      <p:sp>
        <p:nvSpPr>
          <p:cNvPr id="5" name="テキスト ボックス 4">
            <a:extLst>
              <a:ext uri="{FF2B5EF4-FFF2-40B4-BE49-F238E27FC236}">
                <a16:creationId xmlns:a16="http://schemas.microsoft.com/office/drawing/2014/main" id="{DDDBD661-C00B-496A-B71B-81EC57A1B4CE}"/>
              </a:ext>
            </a:extLst>
          </p:cNvPr>
          <p:cNvSpPr txBox="1"/>
          <p:nvPr/>
        </p:nvSpPr>
        <p:spPr>
          <a:xfrm>
            <a:off x="626579" y="957883"/>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テキスト ボックス 5">
            <a:extLst>
              <a:ext uri="{FF2B5EF4-FFF2-40B4-BE49-F238E27FC236}">
                <a16:creationId xmlns:a16="http://schemas.microsoft.com/office/drawing/2014/main" id="{B8CCF960-8DFC-456A-BB60-21F6F9E0149F}"/>
              </a:ext>
            </a:extLst>
          </p:cNvPr>
          <p:cNvSpPr txBox="1"/>
          <p:nvPr/>
        </p:nvSpPr>
        <p:spPr>
          <a:xfrm>
            <a:off x="1244325" y="957194"/>
            <a:ext cx="904902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2022年</a:t>
            </a:r>
            <a:endParaRPr lang="ja-JP" altLang="en-US" dirty="0"/>
          </a:p>
          <a:p>
            <a:r>
              <a:rPr lang="ja-JP" altLang="en-US"/>
              <a:t>　</a:t>
            </a:r>
            <a:r>
              <a:rPr lang="ja-JP" altLang="en-US" strike="sngStrike"/>
              <a:t>1月6日　　オンライン（CSPFC月例会）（進捗報告）</a:t>
            </a:r>
            <a:endParaRPr lang="ja-JP" strike="sngStrike"/>
          </a:p>
          <a:p>
            <a:r>
              <a:rPr lang="ja-JP" altLang="en-US"/>
              <a:t>　　</a:t>
            </a:r>
            <a:r>
              <a:rPr lang="ja-JP" altLang="en-US" strike="sngStrike"/>
              <a:t>13日　　現地（豊能町役場）＋オンライン（分科会意見交換）</a:t>
            </a:r>
          </a:p>
          <a:p>
            <a:r>
              <a:rPr lang="ja-JP" altLang="en-US"/>
              <a:t>　　　　　　</a:t>
            </a:r>
            <a:r>
              <a:rPr lang="ja-JP" altLang="en-US" strike="sngStrike"/>
              <a:t>ユーベルホール下見</a:t>
            </a:r>
            <a:endParaRPr lang="ja-JP" strike="sngStrike"/>
          </a:p>
          <a:p>
            <a:r>
              <a:rPr lang="ja-JP" altLang="en-US"/>
              <a:t>　　</a:t>
            </a:r>
            <a:r>
              <a:rPr lang="ja-JP" altLang="en-US" strike="sngStrike"/>
              <a:t>20日　　オンライン（進捗報告）</a:t>
            </a:r>
            <a:endParaRPr lang="ja-JP" altLang="en-US" strike="sngStrike" dirty="0"/>
          </a:p>
          <a:p>
            <a:r>
              <a:rPr lang="ja-JP" altLang="en-US"/>
              <a:t>　　</a:t>
            </a:r>
            <a:r>
              <a:rPr lang="ja-JP" altLang="en-US" strike="sngStrike"/>
              <a:t>27日　　現地（損保ジャパン道州町ビル）＋オンライン（分科会意見交換）</a:t>
            </a:r>
          </a:p>
          <a:p>
            <a:r>
              <a:rPr lang="ja-JP" altLang="en-US"/>
              <a:t>　　　　　　</a:t>
            </a:r>
            <a:r>
              <a:rPr lang="ja-JP" altLang="en-US" strike="sngStrike"/>
              <a:t>PM2:00～4:30　OSPF（りそなグループ大阪本社ビル）</a:t>
            </a:r>
            <a:endParaRPr lang="ja-JP" strike="sngStrike"/>
          </a:p>
          <a:p>
            <a:r>
              <a:rPr lang="ja-JP" altLang="en-US"/>
              <a:t>　　</a:t>
            </a:r>
            <a:r>
              <a:rPr lang="ja-JP" altLang="en-US" strike="sngStrike"/>
              <a:t>（28日　　第2回JP-LINK勉強会</a:t>
            </a:r>
            <a:r>
              <a:rPr lang="ja-JP" strike="sngStrike">
                <a:ea typeface="+mn-lt"/>
                <a:cs typeface="+mn-lt"/>
              </a:rPr>
              <a:t>（損保ジャパン道州町ビル）</a:t>
            </a:r>
            <a:r>
              <a:rPr lang="ja-JP" altLang="en-US" strike="sngStrike">
                <a:ea typeface="+mn-lt"/>
                <a:cs typeface="+mn-lt"/>
              </a:rPr>
              <a:t>）</a:t>
            </a:r>
            <a:endParaRPr lang="ja-JP" altLang="en-US" strike="sngStrike"/>
          </a:p>
          <a:p>
            <a:endParaRPr lang="ja-JP" altLang="en-US" dirty="0"/>
          </a:p>
          <a:p>
            <a:r>
              <a:rPr lang="ja-JP" altLang="en-US"/>
              <a:t>　2月3日　　オンライン（CSPFC月例会）（進捗報告）</a:t>
            </a:r>
          </a:p>
          <a:p>
            <a:r>
              <a:rPr lang="ja-JP" altLang="en-US"/>
              <a:t>　　10日　　現地＋オンライン（分科会意見交換）</a:t>
            </a:r>
          </a:p>
          <a:p>
            <a:r>
              <a:rPr lang="ja-JP" altLang="en-US"/>
              <a:t>　　17日　　現地(</a:t>
            </a:r>
            <a:r>
              <a:rPr lang="ja-JP">
                <a:ea typeface="+mn-lt"/>
                <a:cs typeface="+mn-lt"/>
              </a:rPr>
              <a:t>損保ジャパン道州町ビル)</a:t>
            </a:r>
            <a:r>
              <a:rPr lang="ja-JP" altLang="en-US"/>
              <a:t>＋オンライン（分科会意見交換感）</a:t>
            </a:r>
            <a:endParaRPr lang="ja-JP" altLang="en-US">
              <a:highlight>
                <a:srgbClr val="C0C0C0"/>
              </a:highlight>
            </a:endParaRPr>
          </a:p>
          <a:p>
            <a:r>
              <a:rPr lang="ja-JP" altLang="en-US"/>
              <a:t>　　　　　　（PM1:00～4:00　第2回個人情報保護法勉強会、第3回JP-LINK勉強）</a:t>
            </a:r>
          </a:p>
          <a:p>
            <a:r>
              <a:rPr lang="ja-JP" altLang="en-US"/>
              <a:t>　　24日　　現地＋オンライン（分科会意見交換＆報告書取りまとめ）</a:t>
            </a:r>
          </a:p>
          <a:p>
            <a:r>
              <a:rPr lang="ja-JP" altLang="en-US" dirty="0"/>
              <a:t>　　　</a:t>
            </a:r>
          </a:p>
          <a:p>
            <a:r>
              <a:rPr lang="ja-JP" altLang="en-US"/>
              <a:t>　3月3日　　現地＋オンライン（CSPFC月例会）（報告書レビュー）</a:t>
            </a:r>
          </a:p>
          <a:p>
            <a:r>
              <a:rPr lang="ja-JP" altLang="en-US"/>
              <a:t>　　（5日　　健康寿命延伸フェスティバル）</a:t>
            </a:r>
            <a:endParaRPr lang="ja-JP" altLang="en-US" dirty="0"/>
          </a:p>
          <a:p>
            <a:r>
              <a:rPr lang="ja-JP" altLang="en-US"/>
              <a:t>　　10日　　オンライン（最終報告書レビュー）</a:t>
            </a:r>
          </a:p>
          <a:p>
            <a:r>
              <a:rPr lang="ja-JP" altLang="en-US"/>
              <a:t>　　（11日　　報告書＆経理処理提出日）　</a:t>
            </a:r>
          </a:p>
          <a:p>
            <a:r>
              <a:rPr lang="ja-JP" altLang="en-US"/>
              <a:t>　　　　　※3月は経理処理提出日の関係で1週目が現地となります。</a:t>
            </a:r>
            <a:endParaRPr lang="ja-JP" altLang="en-US" dirty="0"/>
          </a:p>
        </p:txBody>
      </p:sp>
      <p:sp>
        <p:nvSpPr>
          <p:cNvPr id="7" name="テキスト ボックス 6">
            <a:extLst>
              <a:ext uri="{FF2B5EF4-FFF2-40B4-BE49-F238E27FC236}">
                <a16:creationId xmlns:a16="http://schemas.microsoft.com/office/drawing/2014/main" id="{8E4F88EA-5DC1-434B-BEE2-C6AC7239850B}"/>
              </a:ext>
            </a:extLst>
          </p:cNvPr>
          <p:cNvSpPr txBox="1"/>
          <p:nvPr/>
        </p:nvSpPr>
        <p:spPr>
          <a:xfrm>
            <a:off x="726660" y="307009"/>
            <a:ext cx="9413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dirty="0"/>
          </a:p>
          <a:p>
            <a:r>
              <a:rPr lang="ja-JP" altLang="en-US"/>
              <a:t>感染症の状況により、現地開催は変更の可能性がありますので、ご了承ください。</a:t>
            </a:r>
            <a:endParaRPr lang="ja-JP" altLang="en-US" dirty="0"/>
          </a:p>
          <a:p>
            <a:endParaRPr lang="ja-JP" altLang="en-US" dirty="0"/>
          </a:p>
        </p:txBody>
      </p:sp>
    </p:spTree>
    <p:extLst>
      <p:ext uri="{BB962C8B-B14F-4D97-AF65-F5344CB8AC3E}">
        <p14:creationId xmlns:p14="http://schemas.microsoft.com/office/powerpoint/2010/main" val="6769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BD1E5-3DA4-475F-9A62-F31308A07C3D}"/>
              </a:ext>
            </a:extLst>
          </p:cNvPr>
          <p:cNvPicPr>
            <a:picLocks noChangeAspect="1"/>
          </p:cNvPicPr>
          <p:nvPr/>
        </p:nvPicPr>
        <p:blipFill>
          <a:blip r:embed="rId2"/>
          <a:stretch>
            <a:fillRect/>
          </a:stretch>
        </p:blipFill>
        <p:spPr>
          <a:xfrm>
            <a:off x="198822" y="570578"/>
            <a:ext cx="8468024" cy="6130403"/>
          </a:xfrm>
          <a:prstGeom prst="rect">
            <a:avLst/>
          </a:prstGeom>
        </p:spPr>
      </p:pic>
      <p:sp>
        <p:nvSpPr>
          <p:cNvPr id="4" name="テキスト ボックス 3">
            <a:extLst>
              <a:ext uri="{FF2B5EF4-FFF2-40B4-BE49-F238E27FC236}">
                <a16:creationId xmlns:a16="http://schemas.microsoft.com/office/drawing/2014/main" id="{11E43D6D-3B74-4687-8A2A-CEC4AE22E4DB}"/>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メーリングリスト</a:t>
            </a:r>
          </a:p>
        </p:txBody>
      </p:sp>
      <p:sp>
        <p:nvSpPr>
          <p:cNvPr id="5" name="テキスト ボックス 4">
            <a:extLst>
              <a:ext uri="{FF2B5EF4-FFF2-40B4-BE49-F238E27FC236}">
                <a16:creationId xmlns:a16="http://schemas.microsoft.com/office/drawing/2014/main" id="{9EF69BD2-473D-4193-8BD3-4A5B25BF1C8C}"/>
              </a:ext>
            </a:extLst>
          </p:cNvPr>
          <p:cNvSpPr txBox="1"/>
          <p:nvPr/>
        </p:nvSpPr>
        <p:spPr>
          <a:xfrm>
            <a:off x="8724384" y="931652"/>
            <a:ext cx="3467616" cy="2800767"/>
          </a:xfrm>
          <a:prstGeom prst="rect">
            <a:avLst/>
          </a:prstGeom>
          <a:noFill/>
        </p:spPr>
        <p:txBody>
          <a:bodyPr wrap="none" rtlCol="0">
            <a:spAutoFit/>
          </a:bodyPr>
          <a:lstStyle/>
          <a:p>
            <a:r>
              <a:rPr kumimoji="1" lang="ja-JP" altLang="en-US" sz="1600" dirty="0"/>
              <a:t>豊能定例会が全ての基本</a:t>
            </a:r>
            <a:endParaRPr kumimoji="1" lang="en-US" altLang="ja-JP" sz="1600" dirty="0"/>
          </a:p>
          <a:p>
            <a:endParaRPr kumimoji="1" lang="en-US" altLang="ja-JP" sz="1600" dirty="0"/>
          </a:p>
          <a:p>
            <a:r>
              <a:rPr kumimoji="1" lang="ja-JP" altLang="en-US" sz="1600" dirty="0"/>
              <a:t>今後</a:t>
            </a:r>
            <a:r>
              <a:rPr kumimoji="1" lang="en-US" altLang="ja-JP" sz="1600" dirty="0"/>
              <a:t>all</a:t>
            </a:r>
            <a:r>
              <a:rPr kumimoji="1" lang="ja-JP" altLang="en-US" sz="1600" dirty="0"/>
              <a:t>でメンバーも参加</a:t>
            </a:r>
            <a:endParaRPr kumimoji="1" lang="en-US" altLang="ja-JP" sz="1600" dirty="0"/>
          </a:p>
          <a:p>
            <a:endParaRPr kumimoji="1" lang="en-US" altLang="ja-JP" sz="1600" dirty="0"/>
          </a:p>
          <a:p>
            <a:r>
              <a:rPr kumimoji="1" lang="ja-JP" altLang="en-US" sz="1600" dirty="0"/>
              <a:t>各自治体向けには</a:t>
            </a:r>
            <a:endParaRPr kumimoji="1" lang="en-US" altLang="ja-JP" sz="1600" dirty="0"/>
          </a:p>
          <a:p>
            <a:r>
              <a:rPr kumimoji="1" lang="ja-JP" altLang="en-US" sz="1600" dirty="0"/>
              <a:t>別分科会を設定し、個別対応</a:t>
            </a:r>
            <a:endParaRPr kumimoji="1" lang="en-US" altLang="ja-JP" sz="1600" dirty="0"/>
          </a:p>
          <a:p>
            <a:endParaRPr kumimoji="1" lang="en-US" altLang="ja-JP" sz="1600" dirty="0"/>
          </a:p>
          <a:p>
            <a:r>
              <a:rPr kumimoji="1" lang="ja-JP" altLang="en-US" sz="1600" dirty="0"/>
              <a:t>例：福井県</a:t>
            </a:r>
            <a:endParaRPr kumimoji="1" lang="en-US" altLang="ja-JP" sz="1600" dirty="0"/>
          </a:p>
          <a:p>
            <a:r>
              <a:rPr kumimoji="1" lang="ja-JP" altLang="en-US" sz="1600" dirty="0"/>
              <a:t>　福井ワーキング</a:t>
            </a:r>
            <a:endParaRPr kumimoji="1" lang="en-US" altLang="ja-JP" sz="1600" dirty="0"/>
          </a:p>
          <a:p>
            <a:r>
              <a:rPr kumimoji="1" lang="ja-JP" altLang="en-US" sz="1600" dirty="0"/>
              <a:t>　　</a:t>
            </a:r>
            <a:r>
              <a:rPr kumimoji="1" lang="en-US" altLang="ja-JP" sz="1600" dirty="0"/>
              <a:t>CSPFC</a:t>
            </a:r>
            <a:r>
              <a:rPr kumimoji="1" lang="ja-JP" altLang="en-US" sz="1600" dirty="0"/>
              <a:t>リーダー企業</a:t>
            </a:r>
            <a:br>
              <a:rPr kumimoji="1" lang="en-US" altLang="ja-JP" sz="1600" dirty="0"/>
            </a:br>
            <a:r>
              <a:rPr kumimoji="1" lang="ja-JP" altLang="en-US" sz="1600" dirty="0"/>
              <a:t>　　＋地元企業（各社</a:t>
            </a:r>
            <a:r>
              <a:rPr kumimoji="1" lang="en-US" altLang="ja-JP" sz="1600" dirty="0"/>
              <a:t>CSPF</a:t>
            </a:r>
            <a:r>
              <a:rPr kumimoji="1" lang="ja-JP" altLang="en-US" sz="1600" dirty="0"/>
              <a:t>参加要）</a:t>
            </a:r>
          </a:p>
        </p:txBody>
      </p:sp>
    </p:spTree>
    <p:extLst>
      <p:ext uri="{BB962C8B-B14F-4D97-AF65-F5344CB8AC3E}">
        <p14:creationId xmlns:p14="http://schemas.microsoft.com/office/powerpoint/2010/main" val="2310771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C9E28-85BA-4C55-82F3-283BE5E03748}"/>
              </a:ext>
            </a:extLst>
          </p:cNvPr>
          <p:cNvSpPr txBox="1"/>
          <p:nvPr/>
        </p:nvSpPr>
        <p:spPr>
          <a:xfrm>
            <a:off x="1720312" y="2828441"/>
            <a:ext cx="184731" cy="707886"/>
          </a:xfrm>
          <a:prstGeom prst="rect">
            <a:avLst/>
          </a:prstGeom>
          <a:noFill/>
        </p:spPr>
        <p:txBody>
          <a:bodyPr wrap="none" lIns="91440" tIns="45720" rIns="91440" bIns="45720" rtlCol="0" anchor="t">
            <a:spAutoFit/>
          </a:bodyPr>
          <a:lstStyle/>
          <a:p>
            <a:endParaRPr lang="en-US" altLang="ja-JP" sz="4000" dirty="0"/>
          </a:p>
        </p:txBody>
      </p:sp>
      <p:pic>
        <p:nvPicPr>
          <p:cNvPr id="5" name="図 5" descr="建物, ブラインド が含まれている画像&#10;&#10;説明は自動で生成されたものです">
            <a:extLst>
              <a:ext uri="{FF2B5EF4-FFF2-40B4-BE49-F238E27FC236}">
                <a16:creationId xmlns:a16="http://schemas.microsoft.com/office/drawing/2014/main" id="{1A4D3B0B-928B-4D58-BE48-B5FC99DBB2E3}"/>
              </a:ext>
            </a:extLst>
          </p:cNvPr>
          <p:cNvPicPr>
            <a:picLocks noChangeAspect="1"/>
          </p:cNvPicPr>
          <p:nvPr/>
        </p:nvPicPr>
        <p:blipFill>
          <a:blip r:embed="rId2"/>
          <a:stretch>
            <a:fillRect/>
          </a:stretch>
        </p:blipFill>
        <p:spPr>
          <a:xfrm>
            <a:off x="141358" y="520640"/>
            <a:ext cx="11909284" cy="6259761"/>
          </a:xfrm>
          <a:prstGeom prst="rect">
            <a:avLst/>
          </a:prstGeom>
        </p:spPr>
      </p:pic>
      <p:sp>
        <p:nvSpPr>
          <p:cNvPr id="4" name="テキスト ボックス 3">
            <a:extLst>
              <a:ext uri="{FF2B5EF4-FFF2-40B4-BE49-F238E27FC236}">
                <a16:creationId xmlns:a16="http://schemas.microsoft.com/office/drawing/2014/main" id="{DA0CB775-4F1D-4FB1-9641-B9C6238EF4F5}"/>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分科会メーリングリスト</a:t>
            </a:r>
          </a:p>
        </p:txBody>
      </p:sp>
    </p:spTree>
    <p:extLst>
      <p:ext uri="{BB962C8B-B14F-4D97-AF65-F5344CB8AC3E}">
        <p14:creationId xmlns:p14="http://schemas.microsoft.com/office/powerpoint/2010/main" val="762835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023D10-F4F3-472C-91C8-33CAF548623A}"/>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分科会メンバーリスト</a:t>
            </a:r>
          </a:p>
        </p:txBody>
      </p:sp>
      <p:sp>
        <p:nvSpPr>
          <p:cNvPr id="4" name="テキスト ボックス 3">
            <a:extLst>
              <a:ext uri="{FF2B5EF4-FFF2-40B4-BE49-F238E27FC236}">
                <a16:creationId xmlns:a16="http://schemas.microsoft.com/office/drawing/2014/main" id="{7483C147-630F-4B5B-AB70-37F4DB98F297}"/>
              </a:ext>
            </a:extLst>
          </p:cNvPr>
          <p:cNvSpPr txBox="1"/>
          <p:nvPr/>
        </p:nvSpPr>
        <p:spPr>
          <a:xfrm>
            <a:off x="710213" y="780068"/>
            <a:ext cx="10458811" cy="5509200"/>
          </a:xfrm>
          <a:prstGeom prst="rect">
            <a:avLst/>
          </a:prstGeom>
          <a:noFill/>
        </p:spPr>
        <p:txBody>
          <a:bodyPr wrap="square" lIns="91440" tIns="45720" rIns="91440" bIns="45720" rtlCol="0" anchor="t">
            <a:spAutoFit/>
          </a:bodyPr>
          <a:lstStyle/>
          <a:p>
            <a:r>
              <a:rPr kumimoji="1" lang="en-US" altLang="ja-JP" sz="1600" dirty="0"/>
              <a:t>1</a:t>
            </a:r>
            <a:r>
              <a:rPr kumimoji="1" lang="ja-JP" altLang="en-US" sz="1600" dirty="0"/>
              <a:t>．見守り（</a:t>
            </a:r>
            <a:r>
              <a:rPr kumimoji="1" lang="en-US" altLang="ja-JP" sz="1600" dirty="0"/>
              <a:t>NEC</a:t>
            </a:r>
            <a:r>
              <a:rPr kumimoji="1" lang="ja-JP" altLang="en-US" sz="1600" dirty="0"/>
              <a:t>ネッツエスアイ）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2"/>
            </a:pPr>
            <a:r>
              <a:rPr kumimoji="1" lang="ja-JP" altLang="en-US" sz="1600"/>
              <a:t>ヘルスケア（三井住友）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latin typeface="ＭＳ Ｐゴシック"/>
                <a:ea typeface="ＭＳ Ｐゴシック"/>
                <a:cs typeface="ＭＳ Ｐゴシック" panose="020B0600070205080204" pitchFamily="50" charset="-128"/>
              </a:rPr>
              <a:t>　</a:t>
            </a:r>
            <a:r>
              <a:rPr lang="ja-JP" altLang="en-US" sz="1600">
                <a:effectLst/>
                <a:highlight>
                  <a:srgbClr val="C0C0C0"/>
                </a:highlight>
                <a:latin typeface="ＭＳ Ｐゴシック"/>
                <a:ea typeface="ＭＳ Ｐゴシック"/>
                <a:cs typeface="ＭＳ Ｐゴシック" panose="020B0600070205080204" pitchFamily="50" charset="-128"/>
              </a:rPr>
              <a:t>髙橋様</a:t>
            </a:r>
            <a:endParaRPr lang="en-US" altLang="ja-JP" sz="1600">
              <a:effectLst/>
              <a:highlight>
                <a:srgbClr val="C0C0C0"/>
              </a:highlight>
              <a:latin typeface="ＭＳ Ｐゴシック"/>
              <a:ea typeface="ＭＳ Ｐゴシック"/>
              <a:cs typeface="ＭＳ Ｐゴシック" panose="020B0600070205080204" pitchFamily="50" charset="-128"/>
            </a:endParaRPr>
          </a:p>
          <a:p>
            <a:endParaRPr kumimoji="1" lang="ja-JP" altLang="en-US" sz="1600" dirty="0"/>
          </a:p>
          <a:p>
            <a:pPr marL="342900" indent="-342900">
              <a:buAutoNum type="arabicPeriod" startAt="3"/>
            </a:pPr>
            <a:r>
              <a:rPr kumimoji="1" lang="ja-JP" altLang="en-US" sz="1600" dirty="0"/>
              <a:t>子育て（</a:t>
            </a:r>
            <a:r>
              <a:rPr kumimoji="1" lang="en-US" altLang="ja-JP" sz="1600" dirty="0"/>
              <a:t>NEC</a:t>
            </a:r>
            <a:r>
              <a:rPr kumimoji="1" lang="ja-JP" altLang="en-US" sz="1600" dirty="0"/>
              <a:t>ネッツエスアイ）</a:t>
            </a:r>
            <a:endParaRPr kumimoji="1" lang="en-US" altLang="ja-JP" sz="1600" dirty="0"/>
          </a:p>
          <a:p>
            <a:endParaRPr kumimoji="1" lang="ja-JP" altLang="en-US" sz="1600" dirty="0"/>
          </a:p>
          <a:p>
            <a:pPr marL="342900" indent="-342900">
              <a:buAutoNum type="arabicPeriod" startAt="4"/>
            </a:pPr>
            <a:r>
              <a:rPr kumimoji="1" lang="ja-JP" altLang="en-US" sz="1600" dirty="0"/>
              <a:t>買物支援（三井住友）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5"/>
            </a:pPr>
            <a:r>
              <a:rPr kumimoji="1" lang="ja-JP" altLang="en-US" sz="1600"/>
              <a:t>デジタル教育（ＯＺ１）</a:t>
            </a:r>
            <a:r>
              <a:rPr kumimoji="1" lang="en-US" altLang="ja-JP" sz="1600" dirty="0" err="1">
                <a:highlight>
                  <a:srgbClr val="C0C0C0"/>
                </a:highlight>
                <a:latin typeface="+mj-lt"/>
                <a:ea typeface="ＭＳ Ｐゴシック"/>
              </a:rPr>
              <a:t>NoCode</a:t>
            </a:r>
            <a:r>
              <a:rPr kumimoji="1" lang="ja-JP" altLang="en-US" sz="1600" dirty="0">
                <a:highlight>
                  <a:srgbClr val="C0C0C0"/>
                </a:highlight>
                <a:latin typeface="+mj-lt"/>
                <a:ea typeface="ＭＳ Ｐゴシック"/>
              </a:rPr>
              <a:t>　</a:t>
            </a:r>
            <a:r>
              <a:rPr kumimoji="1" lang="en-US" altLang="ja-JP" sz="1600" dirty="0">
                <a:highlight>
                  <a:srgbClr val="C0C0C0"/>
                </a:highlight>
                <a:latin typeface="+mj-lt"/>
                <a:ea typeface="ＭＳ Ｐゴシック"/>
              </a:rPr>
              <a:t>Japan</a:t>
            </a:r>
            <a:r>
              <a:rPr lang="en-US" altLang="ja-JP" sz="1600" dirty="0">
                <a:latin typeface="+mj-lt"/>
                <a:ea typeface="ＭＳ Ｐゴシック"/>
              </a:rPr>
              <a:t> </a:t>
            </a:r>
            <a:r>
              <a:rPr lang="en-US" altLang="ja-JP" sz="1600" dirty="0" err="1">
                <a:highlight>
                  <a:srgbClr val="C0C0C0"/>
                </a:highlight>
                <a:latin typeface="+mj-lt"/>
                <a:ea typeface="ＭＳ Ｐゴシック"/>
              </a:rPr>
              <a:t>とよのていねい</a:t>
            </a:r>
            <a:r>
              <a:rPr lang="ja-JP" altLang="en-US" sz="1600" dirty="0">
                <a:effectLst/>
                <a:highlight>
                  <a:srgbClr val="C0C0C0"/>
                </a:highlight>
                <a:latin typeface="+mj-lt"/>
                <a:ea typeface="ＭＳ Ｐゴシック"/>
                <a:cs typeface="ＭＳ Ｐゴシック" panose="020B0600070205080204" pitchFamily="50" charset="-128"/>
              </a:rPr>
              <a:t>　</a:t>
            </a:r>
            <a:endParaRPr lang="en-US" altLang="ja-JP" sz="1600">
              <a:highlight>
                <a:srgbClr val="C0C0C0"/>
              </a:highlight>
              <a:latin typeface="+mj-lt"/>
              <a:ea typeface="ＭＳ Ｐゴシック"/>
            </a:endParaRPr>
          </a:p>
          <a:p>
            <a:endParaRPr lang="ja-JP" altLang="en-US" sz="1600" dirty="0">
              <a:highlight>
                <a:srgbClr val="C0C0C0"/>
              </a:highlight>
            </a:endParaRPr>
          </a:p>
          <a:p>
            <a:pPr marL="342900" indent="-342900">
              <a:buAutoNum type="arabicPeriod" startAt="6"/>
            </a:pPr>
            <a:r>
              <a:rPr kumimoji="1" lang="ja-JP" altLang="en-US" sz="1600" dirty="0"/>
              <a:t>観光（ＯＺ１）　</a:t>
            </a:r>
            <a:r>
              <a:rPr kumimoji="1" lang="ja-JP" altLang="en-US" sz="1600" dirty="0">
                <a:highlight>
                  <a:srgbClr val="C0C0C0"/>
                </a:highlight>
              </a:rPr>
              <a:t>おてつたび</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7"/>
            </a:pPr>
            <a:r>
              <a:rPr kumimoji="1" lang="ja-JP" altLang="en-US" sz="1600" dirty="0"/>
              <a:t>地域経済（ＯＺ１　</a:t>
            </a:r>
            <a:r>
              <a:rPr kumimoji="1" lang="en-US" altLang="ja-JP" sz="1600" dirty="0"/>
              <a:t>Digital Platformer</a:t>
            </a:r>
            <a:r>
              <a:rPr kumimoji="1" lang="ja-JP" altLang="en-US" sz="1600" dirty="0"/>
              <a:t>）</a:t>
            </a:r>
            <a:r>
              <a:rPr kumimoji="1" lang="ja-JP" altLang="en-US" sz="1600">
                <a:highlight>
                  <a:srgbClr val="C0C0C0"/>
                </a:highlight>
              </a:rPr>
              <a:t>とよのていねい</a:t>
            </a:r>
            <a:r>
              <a:rPr kumimoji="1" lang="ja-JP" altLang="en-US" sz="1600"/>
              <a:t>　</a:t>
            </a:r>
            <a:r>
              <a:rPr kumimoji="1" lang="ja-JP" altLang="en-US" sz="1600">
                <a:highlight>
                  <a:srgbClr val="C0C0C0"/>
                </a:highlight>
              </a:rPr>
              <a:t>NoCode Japan</a:t>
            </a:r>
            <a:r>
              <a:rPr kumimoji="1" lang="ja-JP" altLang="en-US" sz="1600"/>
              <a:t>　</a:t>
            </a:r>
            <a:r>
              <a:rPr kumimoji="1" lang="ja-JP" altLang="en-US" sz="1600">
                <a:highlight>
                  <a:srgbClr val="C0C0C0"/>
                </a:highlight>
              </a:rPr>
              <a:t>ドコモ</a:t>
            </a:r>
            <a:endParaRPr lang="en-US" altLang="ja-JP" sz="1600">
              <a:highlight>
                <a:srgbClr val="C0C0C0"/>
              </a:highlight>
            </a:endParaRPr>
          </a:p>
          <a:p>
            <a:endParaRPr kumimoji="1" lang="ja-JP" altLang="en-US" sz="1600" dirty="0"/>
          </a:p>
          <a:p>
            <a:pPr marL="342900" indent="-342900">
              <a:buAutoNum type="arabicPeriod" startAt="8"/>
            </a:pPr>
            <a:r>
              <a:rPr kumimoji="1" lang="ja-JP" altLang="en-US" sz="1600" dirty="0"/>
              <a:t>モビリティ（ドコモ　ＯＺ１）</a:t>
            </a:r>
            <a:r>
              <a:rPr kumimoji="1" lang="ja-JP" altLang="en-US" sz="1600" dirty="0">
                <a:highlight>
                  <a:srgbClr val="C0C0C0"/>
                </a:highlight>
              </a:rPr>
              <a:t>関西電力</a:t>
            </a:r>
            <a:r>
              <a:rPr kumimoji="1" lang="ja-JP" altLang="en-US" sz="1600" dirty="0"/>
              <a:t>　</a:t>
            </a:r>
            <a:r>
              <a:rPr lang="en-US" altLang="ja-JP" sz="1600" kern="0" dirty="0">
                <a:effectLst/>
                <a:highlight>
                  <a:srgbClr val="C0C0C0"/>
                </a:highlight>
                <a:latin typeface="ＭＳ Ｐゴシック"/>
                <a:cs typeface="ＭＳ Ｐゴシック" panose="020B0600070205080204" pitchFamily="50" charset="-128"/>
              </a:rPr>
              <a:t>SWAT Mobility</a:t>
            </a:r>
          </a:p>
          <a:p>
            <a:endParaRPr kumimoji="1" lang="ja-JP" altLang="en-US" sz="1600" dirty="0"/>
          </a:p>
          <a:p>
            <a:pPr marL="342900" indent="-342900">
              <a:buAutoNum type="arabicPeriod" startAt="9"/>
            </a:pPr>
            <a:r>
              <a:rPr kumimoji="1" lang="ja-JP" altLang="en-US" sz="1600" dirty="0"/>
              <a:t>インフラ（関西電力）</a:t>
            </a:r>
            <a:r>
              <a:rPr kumimoji="1" lang="ja-JP" altLang="en-US" sz="1600" dirty="0">
                <a:highlight>
                  <a:srgbClr val="C0C0C0"/>
                </a:highlight>
              </a:rPr>
              <a:t>アンデコ</a:t>
            </a:r>
            <a:endParaRPr kumimoji="1" lang="en-US" altLang="ja-JP" sz="1600" dirty="0">
              <a:highlight>
                <a:srgbClr val="C0C0C0"/>
              </a:highlight>
            </a:endParaRPr>
          </a:p>
          <a:p>
            <a:endParaRPr kumimoji="1" lang="ja-JP" altLang="en-US" sz="1600" dirty="0"/>
          </a:p>
          <a:p>
            <a:pPr marL="342900" indent="-342900">
              <a:buAutoNum type="arabicPeriod"/>
            </a:pPr>
            <a:r>
              <a:rPr kumimoji="1" lang="ja-JP" altLang="en-US" sz="1600" dirty="0"/>
              <a:t>デジタル行政（ＮＥＣネッツエスアイ）</a:t>
            </a:r>
            <a:r>
              <a:rPr kumimoji="1" lang="ja-JP" sz="1600" dirty="0">
                <a:highlight>
                  <a:srgbClr val="C0C0C0"/>
                </a:highlight>
                <a:ea typeface="+mn-lt"/>
                <a:cs typeface="+mn-lt"/>
              </a:rPr>
              <a:t>アスコエパートナーズ</a:t>
            </a:r>
            <a:r>
              <a:rPr kumimoji="1" lang="ja-JP" sz="1600" dirty="0">
                <a:ea typeface="+mn-lt"/>
                <a:cs typeface="+mn-lt"/>
              </a:rPr>
              <a:t>　</a:t>
            </a:r>
            <a:r>
              <a:rPr kumimoji="1" lang="en-US" altLang="ja-JP" sz="1600" dirty="0">
                <a:highlight>
                  <a:srgbClr val="C0C0C0"/>
                </a:highlight>
                <a:ea typeface="+mn-lt"/>
                <a:cs typeface="+mn-lt"/>
              </a:rPr>
              <a:t>OZ1</a:t>
            </a:r>
            <a:r>
              <a:rPr kumimoji="1" lang="ja-JP" sz="1600" dirty="0">
                <a:ea typeface="+mn-lt"/>
                <a:cs typeface="+mn-lt"/>
              </a:rPr>
              <a:t>　</a:t>
            </a:r>
            <a:r>
              <a:rPr kumimoji="1" lang="ja-JP" sz="1600" dirty="0">
                <a:highlight>
                  <a:srgbClr val="C0C0C0"/>
                </a:highlight>
                <a:ea typeface="+mn-lt"/>
                <a:cs typeface="+mn-lt"/>
              </a:rPr>
              <a:t>ロボットコンサルティング</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11"/>
            </a:pPr>
            <a:r>
              <a:rPr kumimoji="1" lang="ja-JP" altLang="en-US" sz="1600"/>
              <a:t>防災（三井住友）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highlight>
                  <a:srgbClr val="FFFFFF"/>
                </a:highlight>
                <a:latin typeface="ＭＳ Ｐゴシック"/>
                <a:ea typeface="ＭＳ Ｐゴシック"/>
                <a:cs typeface="ＭＳ Ｐゴシック" panose="020B0600070205080204" pitchFamily="50" charset="-128"/>
              </a:rPr>
              <a:t>　</a:t>
            </a:r>
            <a:r>
              <a:rPr lang="ja-JP" altLang="en-US" sz="1600">
                <a:highlight>
                  <a:srgbClr val="C0C0C0"/>
                </a:highlight>
                <a:latin typeface="ＭＳ Ｐゴシック"/>
                <a:ea typeface="ＭＳ Ｐゴシック"/>
                <a:cs typeface="ＭＳ Ｐゴシック" panose="020B0600070205080204" pitchFamily="50" charset="-128"/>
              </a:rPr>
              <a:t>イッツコム</a:t>
            </a:r>
            <a:endParaRPr kumimoji="1" lang="en-US" altLang="ja-JP" sz="1600">
              <a:latin typeface="ＭＳ Ｐゴシック"/>
              <a:ea typeface="ＭＳ Ｐゴシック"/>
            </a:endParaRPr>
          </a:p>
          <a:p>
            <a:endParaRPr kumimoji="1" lang="ja-JP" altLang="en-US" sz="1600" dirty="0"/>
          </a:p>
        </p:txBody>
      </p:sp>
    </p:spTree>
    <p:extLst>
      <p:ext uri="{BB962C8B-B14F-4D97-AF65-F5344CB8AC3E}">
        <p14:creationId xmlns:p14="http://schemas.microsoft.com/office/powerpoint/2010/main" val="16201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FEAC269-0EB1-48DE-86DE-5BBA3569468B}"/>
              </a:ext>
            </a:extLst>
          </p:cNvPr>
          <p:cNvSpPr/>
          <p:nvPr/>
        </p:nvSpPr>
        <p:spPr>
          <a:xfrm>
            <a:off x="1476538" y="23247"/>
            <a:ext cx="8915075"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en-US" altLang="ja-JP" sz="2400" b="1" dirty="0">
                <a:latin typeface="+mn-ea"/>
              </a:rPr>
              <a:t>1</a:t>
            </a:r>
            <a:r>
              <a:rPr kumimoji="1" lang="ja-JP" altLang="en-US" sz="2400" b="1" dirty="0">
                <a:latin typeface="+mn-ea"/>
              </a:rPr>
              <a:t>月の分科会アクティビティレビュー</a:t>
            </a:r>
            <a:endParaRPr kumimoji="1" lang="ja-JP" altLang="en-US" sz="2400" b="1" dirty="0"/>
          </a:p>
        </p:txBody>
      </p:sp>
      <p:sp>
        <p:nvSpPr>
          <p:cNvPr id="3" name="四角形: 角を丸くする 2">
            <a:extLst>
              <a:ext uri="{FF2B5EF4-FFF2-40B4-BE49-F238E27FC236}">
                <a16:creationId xmlns:a16="http://schemas.microsoft.com/office/drawing/2014/main" id="{02FAA0E1-BFF0-4C04-9683-D8607D061A1B}"/>
              </a:ext>
            </a:extLst>
          </p:cNvPr>
          <p:cNvSpPr/>
          <p:nvPr/>
        </p:nvSpPr>
        <p:spPr>
          <a:xfrm>
            <a:off x="292195" y="805912"/>
            <a:ext cx="2025283" cy="5203653"/>
          </a:xfrm>
          <a:prstGeom prst="roundRect">
            <a:avLst>
              <a:gd name="adj" fmla="val 3234"/>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C312DD8D-388A-464B-AC76-7D39F1BB9207}"/>
              </a:ext>
            </a:extLst>
          </p:cNvPr>
          <p:cNvSpPr/>
          <p:nvPr/>
        </p:nvSpPr>
        <p:spPr>
          <a:xfrm>
            <a:off x="383560" y="936302"/>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見守り</a:t>
            </a:r>
          </a:p>
        </p:txBody>
      </p:sp>
      <p:sp>
        <p:nvSpPr>
          <p:cNvPr id="5" name="正方形/長方形 4">
            <a:extLst>
              <a:ext uri="{FF2B5EF4-FFF2-40B4-BE49-F238E27FC236}">
                <a16:creationId xmlns:a16="http://schemas.microsoft.com/office/drawing/2014/main" id="{255E2665-53CE-42DF-AEB2-F53E7449B6D4}"/>
              </a:ext>
            </a:extLst>
          </p:cNvPr>
          <p:cNvSpPr/>
          <p:nvPr/>
        </p:nvSpPr>
        <p:spPr>
          <a:xfrm>
            <a:off x="383560" y="1386281"/>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ヘルスケア</a:t>
            </a:r>
          </a:p>
        </p:txBody>
      </p:sp>
      <p:sp>
        <p:nvSpPr>
          <p:cNvPr id="6" name="正方形/長方形 5">
            <a:extLst>
              <a:ext uri="{FF2B5EF4-FFF2-40B4-BE49-F238E27FC236}">
                <a16:creationId xmlns:a16="http://schemas.microsoft.com/office/drawing/2014/main" id="{E4D38A74-839C-4B82-B147-C9E7E020511F}"/>
              </a:ext>
            </a:extLst>
          </p:cNvPr>
          <p:cNvSpPr/>
          <p:nvPr/>
        </p:nvSpPr>
        <p:spPr>
          <a:xfrm>
            <a:off x="383560" y="1836260"/>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子育て</a:t>
            </a:r>
          </a:p>
        </p:txBody>
      </p:sp>
      <p:sp>
        <p:nvSpPr>
          <p:cNvPr id="7" name="正方形/長方形 6">
            <a:extLst>
              <a:ext uri="{FF2B5EF4-FFF2-40B4-BE49-F238E27FC236}">
                <a16:creationId xmlns:a16="http://schemas.microsoft.com/office/drawing/2014/main" id="{63230794-F0EA-47C4-9F54-51DF415686A6}"/>
              </a:ext>
            </a:extLst>
          </p:cNvPr>
          <p:cNvSpPr/>
          <p:nvPr/>
        </p:nvSpPr>
        <p:spPr>
          <a:xfrm>
            <a:off x="383560" y="2286239"/>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買物支援</a:t>
            </a:r>
          </a:p>
        </p:txBody>
      </p:sp>
      <p:sp>
        <p:nvSpPr>
          <p:cNvPr id="8" name="正方形/長方形 7">
            <a:extLst>
              <a:ext uri="{FF2B5EF4-FFF2-40B4-BE49-F238E27FC236}">
                <a16:creationId xmlns:a16="http://schemas.microsoft.com/office/drawing/2014/main" id="{A537C01C-4D2B-40D2-A25F-117F2579FFC4}"/>
              </a:ext>
            </a:extLst>
          </p:cNvPr>
          <p:cNvSpPr/>
          <p:nvPr/>
        </p:nvSpPr>
        <p:spPr>
          <a:xfrm>
            <a:off x="383560" y="2736218"/>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デジタル教育</a:t>
            </a:r>
          </a:p>
        </p:txBody>
      </p:sp>
      <p:sp>
        <p:nvSpPr>
          <p:cNvPr id="9" name="正方形/長方形 8">
            <a:extLst>
              <a:ext uri="{FF2B5EF4-FFF2-40B4-BE49-F238E27FC236}">
                <a16:creationId xmlns:a16="http://schemas.microsoft.com/office/drawing/2014/main" id="{06F42AB0-120A-4D96-B717-D12916FD5471}"/>
              </a:ext>
            </a:extLst>
          </p:cNvPr>
          <p:cNvSpPr/>
          <p:nvPr/>
        </p:nvSpPr>
        <p:spPr>
          <a:xfrm>
            <a:off x="383560" y="3186197"/>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観光</a:t>
            </a:r>
          </a:p>
        </p:txBody>
      </p:sp>
      <p:sp>
        <p:nvSpPr>
          <p:cNvPr id="10" name="正方形/長方形 9">
            <a:extLst>
              <a:ext uri="{FF2B5EF4-FFF2-40B4-BE49-F238E27FC236}">
                <a16:creationId xmlns:a16="http://schemas.microsoft.com/office/drawing/2014/main" id="{84554630-0440-4ED2-BCF3-4F2B6944A4EF}"/>
              </a:ext>
            </a:extLst>
          </p:cNvPr>
          <p:cNvSpPr/>
          <p:nvPr/>
        </p:nvSpPr>
        <p:spPr>
          <a:xfrm>
            <a:off x="383560" y="3636176"/>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地域経済</a:t>
            </a:r>
          </a:p>
        </p:txBody>
      </p:sp>
      <p:sp>
        <p:nvSpPr>
          <p:cNvPr id="11" name="正方形/長方形 10">
            <a:extLst>
              <a:ext uri="{FF2B5EF4-FFF2-40B4-BE49-F238E27FC236}">
                <a16:creationId xmlns:a16="http://schemas.microsoft.com/office/drawing/2014/main" id="{F7E655CC-3B1C-4AE2-BD56-34130E719271}"/>
              </a:ext>
            </a:extLst>
          </p:cNvPr>
          <p:cNvSpPr/>
          <p:nvPr/>
        </p:nvSpPr>
        <p:spPr>
          <a:xfrm>
            <a:off x="383560" y="4086155"/>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モビリティ</a:t>
            </a:r>
          </a:p>
        </p:txBody>
      </p:sp>
      <p:sp>
        <p:nvSpPr>
          <p:cNvPr id="12" name="正方形/長方形 11">
            <a:extLst>
              <a:ext uri="{FF2B5EF4-FFF2-40B4-BE49-F238E27FC236}">
                <a16:creationId xmlns:a16="http://schemas.microsoft.com/office/drawing/2014/main" id="{7F7AE28B-D03F-474B-9117-644AE137D674}"/>
              </a:ext>
            </a:extLst>
          </p:cNvPr>
          <p:cNvSpPr/>
          <p:nvPr/>
        </p:nvSpPr>
        <p:spPr>
          <a:xfrm>
            <a:off x="383560" y="4536134"/>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インフラ</a:t>
            </a:r>
          </a:p>
        </p:txBody>
      </p:sp>
      <p:sp>
        <p:nvSpPr>
          <p:cNvPr id="13" name="正方形/長方形 12">
            <a:extLst>
              <a:ext uri="{FF2B5EF4-FFF2-40B4-BE49-F238E27FC236}">
                <a16:creationId xmlns:a16="http://schemas.microsoft.com/office/drawing/2014/main" id="{10D59E9B-BD99-4640-A7E1-BC1E1ABAB84F}"/>
              </a:ext>
            </a:extLst>
          </p:cNvPr>
          <p:cNvSpPr/>
          <p:nvPr/>
        </p:nvSpPr>
        <p:spPr>
          <a:xfrm>
            <a:off x="383560" y="4986113"/>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デジタル行政</a:t>
            </a:r>
          </a:p>
        </p:txBody>
      </p:sp>
      <p:sp>
        <p:nvSpPr>
          <p:cNvPr id="14" name="正方形/長方形 13">
            <a:extLst>
              <a:ext uri="{FF2B5EF4-FFF2-40B4-BE49-F238E27FC236}">
                <a16:creationId xmlns:a16="http://schemas.microsoft.com/office/drawing/2014/main" id="{0D6C43D4-B33C-4DED-9849-B610B41EE4DA}"/>
              </a:ext>
            </a:extLst>
          </p:cNvPr>
          <p:cNvSpPr/>
          <p:nvPr/>
        </p:nvSpPr>
        <p:spPr>
          <a:xfrm>
            <a:off x="383560" y="5436088"/>
            <a:ext cx="1831576" cy="2909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BIZ UDPゴシック" panose="020B0400000000000000" pitchFamily="50" charset="-128"/>
                <a:ea typeface="BIZ UDPゴシック" panose="020B0400000000000000" pitchFamily="50" charset="-128"/>
              </a:rPr>
              <a:t>防災</a:t>
            </a:r>
          </a:p>
        </p:txBody>
      </p:sp>
      <p:pic>
        <p:nvPicPr>
          <p:cNvPr id="15" name="Picture 4" descr="IB02">
            <a:extLst>
              <a:ext uri="{FF2B5EF4-FFF2-40B4-BE49-F238E27FC236}">
                <a16:creationId xmlns:a16="http://schemas.microsoft.com/office/drawing/2014/main" id="{9A063D4C-EE0D-41EE-9ADE-0554C9A0DB1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7707" y="1393821"/>
            <a:ext cx="1077469" cy="23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a:extLst>
              <a:ext uri="{FF2B5EF4-FFF2-40B4-BE49-F238E27FC236}">
                <a16:creationId xmlns:a16="http://schemas.microsoft.com/office/drawing/2014/main" id="{E3DBB4CA-BCCD-4875-8324-E2052C821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219" y="1902612"/>
            <a:ext cx="823201" cy="173844"/>
          </a:xfrm>
          <a:prstGeom prst="rect">
            <a:avLst/>
          </a:prstGeom>
        </p:spPr>
      </p:pic>
      <p:pic>
        <p:nvPicPr>
          <p:cNvPr id="17" name="Picture 4" descr="IB02">
            <a:extLst>
              <a:ext uri="{FF2B5EF4-FFF2-40B4-BE49-F238E27FC236}">
                <a16:creationId xmlns:a16="http://schemas.microsoft.com/office/drawing/2014/main" id="{243110C8-2A5C-4BF0-9577-F5908561507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7706" y="2307474"/>
            <a:ext cx="1077469" cy="23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D35691E6-4503-473A-A00B-4855821DF11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9619" y="4575838"/>
            <a:ext cx="561691" cy="220183"/>
          </a:xfrm>
          <a:prstGeom prst="rect">
            <a:avLst/>
          </a:prstGeom>
        </p:spPr>
      </p:pic>
      <p:pic>
        <p:nvPicPr>
          <p:cNvPr id="19" name="図 18">
            <a:extLst>
              <a:ext uri="{FF2B5EF4-FFF2-40B4-BE49-F238E27FC236}">
                <a16:creationId xmlns:a16="http://schemas.microsoft.com/office/drawing/2014/main" id="{FD86FBFA-941A-4609-A59C-8570C14E1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170" y="1016579"/>
            <a:ext cx="823201" cy="173844"/>
          </a:xfrm>
          <a:prstGeom prst="rect">
            <a:avLst/>
          </a:prstGeom>
        </p:spPr>
      </p:pic>
      <p:pic>
        <p:nvPicPr>
          <p:cNvPr id="20" name="Picture 12" descr="01_corp_brandlogo_S">
            <a:extLst>
              <a:ext uri="{FF2B5EF4-FFF2-40B4-BE49-F238E27FC236}">
                <a16:creationId xmlns:a16="http://schemas.microsoft.com/office/drawing/2014/main" id="{A726EE0F-E749-4BF0-A2AA-7EE38CDEFDA5}"/>
              </a:ext>
            </a:extLst>
          </p:cNvPr>
          <p:cNvPicPr>
            <a:picLocks noChangeAspect="1" noChangeArrowheads="1"/>
          </p:cNvPicPr>
          <p:nvPr/>
        </p:nvPicPr>
        <p:blipFill>
          <a:blip r:embed="rId5" cstate="print">
            <a:clrChange>
              <a:clrFrom>
                <a:srgbClr val="FAFEFD"/>
              </a:clrFrom>
              <a:clrTo>
                <a:srgbClr val="FAFEFD">
                  <a:alpha val="0"/>
                </a:srgbClr>
              </a:clrTo>
            </a:clrChange>
            <a:extLst>
              <a:ext uri="{28A0092B-C50C-407E-A947-70E740481C1C}">
                <a14:useLocalDpi xmlns:a14="http://schemas.microsoft.com/office/drawing/2010/main" val="0"/>
              </a:ext>
            </a:extLst>
          </a:blip>
          <a:srcRect/>
          <a:stretch>
            <a:fillRect/>
          </a:stretch>
        </p:blipFill>
        <p:spPr bwMode="auto">
          <a:xfrm>
            <a:off x="1684369" y="4231627"/>
            <a:ext cx="512746" cy="111505"/>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B087A241-AEE2-4ABE-96BA-26EBFD1FAB0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15790" t="22903" r="36260" b="33465"/>
          <a:stretch/>
        </p:blipFill>
        <p:spPr>
          <a:xfrm>
            <a:off x="1680506" y="2753250"/>
            <a:ext cx="315890" cy="253916"/>
          </a:xfrm>
          <a:prstGeom prst="rect">
            <a:avLst/>
          </a:prstGeom>
        </p:spPr>
      </p:pic>
      <p:pic>
        <p:nvPicPr>
          <p:cNvPr id="22" name="図 21">
            <a:extLst>
              <a:ext uri="{FF2B5EF4-FFF2-40B4-BE49-F238E27FC236}">
                <a16:creationId xmlns:a16="http://schemas.microsoft.com/office/drawing/2014/main" id="{9FF61DC5-DE47-42B3-B998-9FB9F165F1E3}"/>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15790" t="22903" r="36260" b="33465"/>
          <a:stretch/>
        </p:blipFill>
        <p:spPr>
          <a:xfrm>
            <a:off x="1680506" y="3224110"/>
            <a:ext cx="315890" cy="253916"/>
          </a:xfrm>
          <a:prstGeom prst="rect">
            <a:avLst/>
          </a:prstGeom>
        </p:spPr>
      </p:pic>
      <p:pic>
        <p:nvPicPr>
          <p:cNvPr id="24" name="図 23">
            <a:extLst>
              <a:ext uri="{FF2B5EF4-FFF2-40B4-BE49-F238E27FC236}">
                <a16:creationId xmlns:a16="http://schemas.microsoft.com/office/drawing/2014/main" id="{03006385-434E-4FAA-9535-FF4B76B1B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293" y="5103434"/>
            <a:ext cx="559878" cy="84608"/>
          </a:xfrm>
          <a:prstGeom prst="rect">
            <a:avLst/>
          </a:prstGeom>
        </p:spPr>
      </p:pic>
      <p:pic>
        <p:nvPicPr>
          <p:cNvPr id="25" name="図 24">
            <a:extLst>
              <a:ext uri="{FF2B5EF4-FFF2-40B4-BE49-F238E27FC236}">
                <a16:creationId xmlns:a16="http://schemas.microsoft.com/office/drawing/2014/main" id="{AB531C9A-E759-4308-BECD-7AD743E22FC6}"/>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15790" t="22903" r="36260" b="33465"/>
          <a:stretch/>
        </p:blipFill>
        <p:spPr>
          <a:xfrm>
            <a:off x="1945344" y="5054738"/>
            <a:ext cx="193149" cy="155256"/>
          </a:xfrm>
          <a:prstGeom prst="rect">
            <a:avLst/>
          </a:prstGeom>
        </p:spPr>
      </p:pic>
      <p:pic>
        <p:nvPicPr>
          <p:cNvPr id="26" name="Picture 4" descr="IB02">
            <a:extLst>
              <a:ext uri="{FF2B5EF4-FFF2-40B4-BE49-F238E27FC236}">
                <a16:creationId xmlns:a16="http://schemas.microsoft.com/office/drawing/2014/main" id="{4B929EBC-9C0C-4875-8BCF-E0D7CCE3854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8452" y="5470901"/>
            <a:ext cx="1077469" cy="23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6">
            <a:extLst>
              <a:ext uri="{FF2B5EF4-FFF2-40B4-BE49-F238E27FC236}">
                <a16:creationId xmlns:a16="http://schemas.microsoft.com/office/drawing/2014/main" id="{44E091DD-44A0-450C-A111-8D846A9BDC99}"/>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15790" t="22903" r="36260" b="33465"/>
          <a:stretch/>
        </p:blipFill>
        <p:spPr>
          <a:xfrm>
            <a:off x="1351150" y="4099173"/>
            <a:ext cx="315890" cy="253916"/>
          </a:xfrm>
          <a:prstGeom prst="rect">
            <a:avLst/>
          </a:prstGeom>
        </p:spPr>
      </p:pic>
      <p:sp>
        <p:nvSpPr>
          <p:cNvPr id="29" name="テキスト ボックス 28">
            <a:extLst>
              <a:ext uri="{FF2B5EF4-FFF2-40B4-BE49-F238E27FC236}">
                <a16:creationId xmlns:a16="http://schemas.microsoft.com/office/drawing/2014/main" id="{73B08EED-E6D1-4118-B793-032F3A189FE2}"/>
              </a:ext>
            </a:extLst>
          </p:cNvPr>
          <p:cNvSpPr txBox="1"/>
          <p:nvPr/>
        </p:nvSpPr>
        <p:spPr>
          <a:xfrm>
            <a:off x="2775848" y="751344"/>
            <a:ext cx="7879080" cy="6001643"/>
          </a:xfrm>
          <a:prstGeom prst="rect">
            <a:avLst/>
          </a:prstGeom>
          <a:noFill/>
        </p:spPr>
        <p:txBody>
          <a:bodyPr wrap="none" rtlCol="0">
            <a:spAutoFit/>
          </a:bodyPr>
          <a:lstStyle/>
          <a:p>
            <a:r>
              <a:rPr kumimoji="1" lang="ja-JP" altLang="en-US" sz="1600" b="1" dirty="0"/>
              <a:t>見守り</a:t>
            </a:r>
            <a:endParaRPr kumimoji="1" lang="en-US" altLang="ja-JP" sz="1600" b="1" dirty="0"/>
          </a:p>
          <a:p>
            <a:r>
              <a:rPr kumimoji="1" lang="ja-JP" altLang="en-US" sz="1600" dirty="0"/>
              <a:t>　カメラ設置、</a:t>
            </a:r>
            <a:r>
              <a:rPr kumimoji="1" lang="en-US" altLang="ja-JP" sz="1600" dirty="0"/>
              <a:t>IC</a:t>
            </a:r>
            <a:r>
              <a:rPr kumimoji="1" lang="ja-JP" altLang="en-US" sz="1600" dirty="0"/>
              <a:t>タグ配布に向けて段取り</a:t>
            </a:r>
            <a:endParaRPr kumimoji="1" lang="en-US" altLang="ja-JP" sz="1600" dirty="0"/>
          </a:p>
          <a:p>
            <a:r>
              <a:rPr kumimoji="1" lang="ja-JP" altLang="en-US" sz="1600" b="1" dirty="0"/>
              <a:t>ヘルスケア</a:t>
            </a:r>
            <a:endParaRPr kumimoji="1" lang="en-US" altLang="ja-JP" sz="1600" b="1" dirty="0"/>
          </a:p>
          <a:p>
            <a:r>
              <a:rPr kumimoji="1" lang="ja-JP" altLang="en-US" sz="1600" dirty="0"/>
              <a:t>　ヘルスラボとしてウェアラブル配布開始</a:t>
            </a:r>
            <a:br>
              <a:rPr kumimoji="1" lang="en-US" altLang="ja-JP" sz="1600" dirty="0"/>
            </a:br>
            <a:r>
              <a:rPr kumimoji="1" lang="ja-JP" altLang="en-US" sz="1600" dirty="0"/>
              <a:t>　リビングラボ活用（</a:t>
            </a:r>
            <a:r>
              <a:rPr kumimoji="1" lang="en-US" altLang="ja-JP" sz="1600" dirty="0"/>
              <a:t>2</a:t>
            </a:r>
            <a:r>
              <a:rPr kumimoji="1" lang="ja-JP" altLang="en-US" sz="1600" dirty="0"/>
              <a:t>階空きスペースに子育て向け</a:t>
            </a:r>
            <a:r>
              <a:rPr kumimoji="1" lang="en-US" altLang="ja-JP" sz="1600" dirty="0"/>
              <a:t>I</a:t>
            </a:r>
            <a:r>
              <a:rPr kumimoji="1" lang="ja-JP" altLang="en-US" sz="1600" dirty="0"/>
              <a:t>＆</a:t>
            </a:r>
            <a:r>
              <a:rPr kumimoji="1" lang="en-US" altLang="ja-JP" sz="1600" dirty="0"/>
              <a:t>H</a:t>
            </a:r>
            <a:r>
              <a:rPr kumimoji="1" lang="ja-JP" altLang="en-US" sz="1600" dirty="0"/>
              <a:t>さんに打診）</a:t>
            </a:r>
            <a:endParaRPr kumimoji="1" lang="en-US" altLang="ja-JP" sz="1600" dirty="0"/>
          </a:p>
          <a:p>
            <a:r>
              <a:rPr kumimoji="1" lang="ja-JP" altLang="en-US" sz="1600" b="1" dirty="0"/>
              <a:t>子育て</a:t>
            </a:r>
            <a:endParaRPr kumimoji="1" lang="en-US" altLang="ja-JP" sz="1600" b="1" dirty="0"/>
          </a:p>
          <a:p>
            <a:r>
              <a:rPr kumimoji="1" lang="ja-JP" altLang="en-US" sz="1600" dirty="0"/>
              <a:t>　</a:t>
            </a:r>
            <a:r>
              <a:rPr kumimoji="1" lang="en-US" altLang="ja-JP" sz="1600" dirty="0"/>
              <a:t>IC</a:t>
            </a:r>
            <a:r>
              <a:rPr kumimoji="1" lang="ja-JP" altLang="en-US" sz="1600" dirty="0"/>
              <a:t>タグ配布に向けて段取り</a:t>
            </a:r>
            <a:endParaRPr kumimoji="1" lang="en-US" altLang="ja-JP" sz="1600" dirty="0"/>
          </a:p>
          <a:p>
            <a:r>
              <a:rPr kumimoji="1" lang="ja-JP" altLang="en-US" sz="1600" b="1" dirty="0"/>
              <a:t>デジタル教育</a:t>
            </a:r>
            <a:endParaRPr kumimoji="1" lang="en-US" altLang="ja-JP" sz="1600" b="1" dirty="0"/>
          </a:p>
          <a:p>
            <a:r>
              <a:rPr kumimoji="1" lang="ja-JP" altLang="en-US" sz="1600" dirty="0"/>
              <a:t>　スマホ教室（１，２回終了）、</a:t>
            </a:r>
            <a:r>
              <a:rPr kumimoji="1" lang="en-US" altLang="ja-JP" sz="1600" dirty="0" err="1"/>
              <a:t>NoCode</a:t>
            </a:r>
            <a:r>
              <a:rPr kumimoji="1" lang="ja-JP" altLang="en-US" sz="1600" dirty="0"/>
              <a:t>トレーニングスタート</a:t>
            </a:r>
            <a:br>
              <a:rPr kumimoji="1" lang="en-US" altLang="ja-JP" sz="1600" dirty="0"/>
            </a:br>
            <a:r>
              <a:rPr kumimoji="1" lang="ja-JP" altLang="en-US" sz="1600" dirty="0"/>
              <a:t>　義務教育へのアプローチ</a:t>
            </a:r>
            <a:endParaRPr kumimoji="1" lang="en-US" altLang="ja-JP" sz="1600" dirty="0"/>
          </a:p>
          <a:p>
            <a:r>
              <a:rPr kumimoji="1" lang="ja-JP" altLang="en-US" sz="1600" b="1" dirty="0"/>
              <a:t>観光</a:t>
            </a:r>
            <a:endParaRPr kumimoji="1" lang="en-US" altLang="ja-JP" sz="1600" b="1" dirty="0"/>
          </a:p>
          <a:p>
            <a:r>
              <a:rPr kumimoji="1" lang="ja-JP" altLang="en-US" sz="1600" dirty="0"/>
              <a:t>　おてつたびでのプロモーション</a:t>
            </a:r>
            <a:r>
              <a:rPr kumimoji="1" lang="en-US" altLang="ja-JP" sz="1600" dirty="0"/>
              <a:t>Website</a:t>
            </a:r>
            <a:r>
              <a:rPr kumimoji="1" lang="ja-JP" altLang="en-US" sz="1600" dirty="0"/>
              <a:t>段取り、地域への説明開始</a:t>
            </a:r>
            <a:endParaRPr kumimoji="1" lang="en-US" altLang="ja-JP" sz="1600" dirty="0"/>
          </a:p>
          <a:p>
            <a:r>
              <a:rPr kumimoji="1" lang="ja-JP" altLang="en-US" sz="1600" dirty="0"/>
              <a:t>　</a:t>
            </a:r>
            <a:r>
              <a:rPr kumimoji="1" lang="en-US" altLang="ja-JP" sz="1600" dirty="0" err="1"/>
              <a:t>Andeco</a:t>
            </a:r>
            <a:r>
              <a:rPr kumimoji="1" lang="ja-JP" altLang="en-US" sz="1600" dirty="0"/>
              <a:t>と木材検討ができないか検討</a:t>
            </a:r>
            <a:endParaRPr kumimoji="1" lang="en-US" altLang="ja-JP" sz="1600" dirty="0"/>
          </a:p>
          <a:p>
            <a:r>
              <a:rPr kumimoji="1" lang="ja-JP" altLang="en-US" sz="1600" b="1" dirty="0"/>
              <a:t>地域経済</a:t>
            </a:r>
            <a:endParaRPr kumimoji="1" lang="en-US" altLang="ja-JP" sz="1600" b="1" dirty="0"/>
          </a:p>
          <a:p>
            <a:r>
              <a:rPr kumimoji="1" lang="ja-JP" altLang="en-US" sz="1600" dirty="0"/>
              <a:t>　システム構築。オペレーションは地域説明があるので、これから段取り</a:t>
            </a:r>
            <a:endParaRPr kumimoji="1" lang="en-US" altLang="ja-JP" sz="1600" dirty="0"/>
          </a:p>
          <a:p>
            <a:r>
              <a:rPr kumimoji="1" lang="ja-JP" altLang="en-US" sz="1600" b="1" dirty="0"/>
              <a:t>モビリティ</a:t>
            </a:r>
            <a:endParaRPr kumimoji="1" lang="en-US" altLang="ja-JP" sz="1600" b="1" dirty="0"/>
          </a:p>
          <a:p>
            <a:r>
              <a:rPr kumimoji="1" lang="ja-JP" altLang="en-US" sz="1600" dirty="0"/>
              <a:t>　妙見口（かめの家）を中心に段取り。</a:t>
            </a:r>
            <a:br>
              <a:rPr kumimoji="1" lang="en-US" altLang="ja-JP" sz="1600" dirty="0"/>
            </a:br>
            <a:r>
              <a:rPr kumimoji="1" lang="ja-JP" altLang="en-US" sz="1600" dirty="0"/>
              <a:t>　</a:t>
            </a:r>
            <a:r>
              <a:rPr kumimoji="1" lang="en-US" altLang="ja-JP" sz="1600" dirty="0"/>
              <a:t>1</a:t>
            </a:r>
            <a:r>
              <a:rPr kumimoji="1" lang="ja-JP" altLang="en-US" sz="1600" dirty="0"/>
              <a:t>次交通として大阪府、阪急バスとも広域検討依頼中（どのように連携するのか）</a:t>
            </a:r>
            <a:endParaRPr kumimoji="1" lang="en-US" altLang="ja-JP" sz="1600" dirty="0"/>
          </a:p>
          <a:p>
            <a:r>
              <a:rPr kumimoji="1" lang="ja-JP" altLang="en-US" sz="1600" b="1" dirty="0"/>
              <a:t>インフラ</a:t>
            </a:r>
            <a:endParaRPr kumimoji="1" lang="en-US" altLang="ja-JP" sz="1600" b="1" dirty="0"/>
          </a:p>
          <a:p>
            <a:r>
              <a:rPr kumimoji="1" lang="ja-JP" altLang="en-US" sz="1600" dirty="0"/>
              <a:t>　国交省予算含めて来年度本格検討</a:t>
            </a:r>
            <a:endParaRPr kumimoji="1" lang="en-US" altLang="ja-JP" sz="1600" dirty="0"/>
          </a:p>
          <a:p>
            <a:r>
              <a:rPr kumimoji="1" lang="ja-JP" altLang="en-US" sz="1600" b="1" dirty="0"/>
              <a:t>デジタル行政</a:t>
            </a:r>
            <a:endParaRPr kumimoji="1" lang="en-US" altLang="ja-JP" sz="1600" b="1" dirty="0"/>
          </a:p>
          <a:p>
            <a:r>
              <a:rPr kumimoji="1" lang="ja-JP" altLang="en-US" sz="1600" dirty="0"/>
              <a:t>　サンプルサイトの確認。</a:t>
            </a:r>
            <a:endParaRPr kumimoji="1" lang="en-US" altLang="ja-JP" sz="1600" dirty="0"/>
          </a:p>
          <a:p>
            <a:r>
              <a:rPr kumimoji="1" lang="ja-JP" altLang="en-US" sz="1600" b="1" dirty="0"/>
              <a:t>防災</a:t>
            </a:r>
            <a:endParaRPr kumimoji="1" lang="en-US" altLang="ja-JP" sz="1600" b="1" dirty="0"/>
          </a:p>
          <a:p>
            <a:r>
              <a:rPr kumimoji="1" lang="ja-JP" altLang="en-US" sz="1600" dirty="0"/>
              <a:t>　</a:t>
            </a:r>
            <a:r>
              <a:rPr kumimoji="1" lang="en-US" altLang="ja-JP" sz="1600" dirty="0"/>
              <a:t>TV</a:t>
            </a:r>
            <a:r>
              <a:rPr kumimoji="1" lang="ja-JP" altLang="en-US" sz="1600" dirty="0"/>
              <a:t>向け配信含めて段取り、防災訓練も含めた活用の段取り</a:t>
            </a:r>
          </a:p>
        </p:txBody>
      </p:sp>
      <p:pic>
        <p:nvPicPr>
          <p:cNvPr id="30" name="図 29">
            <a:extLst>
              <a:ext uri="{FF2B5EF4-FFF2-40B4-BE49-F238E27FC236}">
                <a16:creationId xmlns:a16="http://schemas.microsoft.com/office/drawing/2014/main" id="{A9C63FC0-66F6-4D60-AC71-81026B3F26B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15790" t="22903" r="36260" b="33465"/>
          <a:stretch/>
        </p:blipFill>
        <p:spPr>
          <a:xfrm>
            <a:off x="1678819" y="3679991"/>
            <a:ext cx="315890" cy="253916"/>
          </a:xfrm>
          <a:prstGeom prst="rect">
            <a:avLst/>
          </a:prstGeom>
        </p:spPr>
      </p:pic>
    </p:spTree>
    <p:extLst>
      <p:ext uri="{BB962C8B-B14F-4D97-AF65-F5344CB8AC3E}">
        <p14:creationId xmlns:p14="http://schemas.microsoft.com/office/powerpoint/2010/main" val="4045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矢印コネクタ 1">
            <a:extLst>
              <a:ext uri="{FF2B5EF4-FFF2-40B4-BE49-F238E27FC236}">
                <a16:creationId xmlns:a16="http://schemas.microsoft.com/office/drawing/2014/main" id="{DB7B3E21-E7DA-4E5F-8C3D-1F0DF2687B49}"/>
              </a:ext>
            </a:extLst>
          </p:cNvPr>
          <p:cNvCxnSpPr>
            <a:cxnSpLocks/>
          </p:cNvCxnSpPr>
          <p:nvPr/>
        </p:nvCxnSpPr>
        <p:spPr>
          <a:xfrm>
            <a:off x="7227381" y="2485345"/>
            <a:ext cx="0" cy="240740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3" name="テキスト ボックス 2">
            <a:extLst>
              <a:ext uri="{FF2B5EF4-FFF2-40B4-BE49-F238E27FC236}">
                <a16:creationId xmlns:a16="http://schemas.microsoft.com/office/drawing/2014/main" id="{6ADFC69D-86FE-4A32-8E0B-05FEEC574250}"/>
              </a:ext>
            </a:extLst>
          </p:cNvPr>
          <p:cNvSpPr txBox="1"/>
          <p:nvPr/>
        </p:nvSpPr>
        <p:spPr>
          <a:xfrm>
            <a:off x="602558" y="1151350"/>
            <a:ext cx="4698722" cy="4862870"/>
          </a:xfrm>
          <a:prstGeom prst="rect">
            <a:avLst/>
          </a:prstGeom>
          <a:noFill/>
        </p:spPr>
        <p:txBody>
          <a:bodyPr wrap="none" rtlCol="0">
            <a:spAutoFit/>
          </a:bodyPr>
          <a:lstStyle/>
          <a:p>
            <a:r>
              <a:rPr kumimoji="1" lang="ja-JP" altLang="en-US" sz="1600" dirty="0"/>
              <a:t>展開方法に関しては、各分科会リーダーとも相談</a:t>
            </a:r>
            <a:endParaRPr kumimoji="1" lang="en-US" altLang="ja-JP" sz="1600" dirty="0"/>
          </a:p>
          <a:p>
            <a:r>
              <a:rPr kumimoji="1" lang="ja-JP" altLang="en-US" sz="1600" dirty="0"/>
              <a:t>＆自治体フロントの</a:t>
            </a:r>
            <a:r>
              <a:rPr kumimoji="1" lang="en-US" altLang="ja-JP" sz="1600" dirty="0"/>
              <a:t>SI/</a:t>
            </a:r>
            <a:r>
              <a:rPr kumimoji="1" lang="ja-JP" altLang="en-US" sz="1600" dirty="0"/>
              <a:t>コンサルティングも必要</a:t>
            </a:r>
            <a:endParaRPr kumimoji="1" lang="en-US" altLang="ja-JP" sz="1600" dirty="0"/>
          </a:p>
          <a:p>
            <a:endParaRPr kumimoji="1" lang="en-US" altLang="ja-JP" sz="1600" dirty="0"/>
          </a:p>
          <a:p>
            <a:r>
              <a:rPr kumimoji="1" lang="ja-JP" altLang="en-US" sz="1600" dirty="0"/>
              <a:t>以下まだ未定ではあるが、検討自治体</a:t>
            </a:r>
            <a:endParaRPr kumimoji="1" lang="en-US" altLang="ja-JP" sz="1600" dirty="0"/>
          </a:p>
          <a:p>
            <a:r>
              <a:rPr kumimoji="1" lang="ja-JP" altLang="en-US" sz="1600" dirty="0"/>
              <a:t>・池田市・箕面市を入れた北摂スマートシティ</a:t>
            </a:r>
            <a:endParaRPr kumimoji="1" lang="en-US" altLang="ja-JP" sz="1600" dirty="0"/>
          </a:p>
          <a:p>
            <a:r>
              <a:rPr kumimoji="1" lang="ja-JP" altLang="en-US" sz="1600" dirty="0"/>
              <a:t>・大阪希望自治体（</a:t>
            </a:r>
            <a:r>
              <a:rPr kumimoji="1" lang="en-US" altLang="ja-JP" sz="1600" dirty="0"/>
              <a:t>43</a:t>
            </a:r>
            <a:r>
              <a:rPr kumimoji="1" lang="ja-JP" altLang="en-US" sz="1600" dirty="0"/>
              <a:t>自治体）</a:t>
            </a:r>
            <a:endParaRPr kumimoji="1" lang="en-US" altLang="ja-JP" sz="1600" dirty="0"/>
          </a:p>
          <a:p>
            <a:r>
              <a:rPr kumimoji="1" lang="ja-JP" altLang="en-US" sz="1600" dirty="0"/>
              <a:t>・福井県</a:t>
            </a:r>
            <a:endParaRPr kumimoji="1" lang="en-US" altLang="ja-JP" sz="1600" dirty="0"/>
          </a:p>
          <a:p>
            <a:r>
              <a:rPr kumimoji="1" lang="ja-JP" altLang="en-US" sz="1600" b="1" dirty="0"/>
              <a:t>（未確定だが話あり）</a:t>
            </a:r>
            <a:endParaRPr kumimoji="1" lang="en-US" altLang="ja-JP" sz="1600" b="1" dirty="0"/>
          </a:p>
          <a:p>
            <a:r>
              <a:rPr kumimoji="1" lang="ja-JP" altLang="en-US" sz="1400" dirty="0"/>
              <a:t>　・横浜市</a:t>
            </a:r>
            <a:endParaRPr kumimoji="1" lang="en-US" altLang="ja-JP" sz="1400" dirty="0"/>
          </a:p>
          <a:p>
            <a:r>
              <a:rPr kumimoji="1" lang="ja-JP" altLang="en-US" sz="1400" dirty="0"/>
              <a:t>　・埼玉県</a:t>
            </a:r>
            <a:endParaRPr kumimoji="1" lang="en-US" altLang="ja-JP" sz="1400" dirty="0"/>
          </a:p>
          <a:p>
            <a:r>
              <a:rPr kumimoji="1" lang="ja-JP" altLang="en-US" sz="1400" dirty="0"/>
              <a:t>　・山形市</a:t>
            </a:r>
            <a:endParaRPr kumimoji="1" lang="en-US" altLang="ja-JP" sz="1400" dirty="0"/>
          </a:p>
          <a:p>
            <a:r>
              <a:rPr kumimoji="1" lang="ja-JP" altLang="en-US" sz="1400" dirty="0"/>
              <a:t>　・市原市</a:t>
            </a:r>
            <a:endParaRPr kumimoji="1" lang="en-US" altLang="ja-JP" sz="1400" dirty="0"/>
          </a:p>
          <a:p>
            <a:r>
              <a:rPr kumimoji="1" lang="ja-JP" altLang="en-US" sz="1400" dirty="0"/>
              <a:t>　・市川市</a:t>
            </a:r>
            <a:endParaRPr kumimoji="1" lang="en-US" altLang="ja-JP" sz="1400" dirty="0"/>
          </a:p>
          <a:p>
            <a:r>
              <a:rPr kumimoji="1" lang="ja-JP" altLang="en-US" sz="1400" dirty="0"/>
              <a:t>　・沖縄県</a:t>
            </a:r>
            <a:endParaRPr kumimoji="1" lang="en-US" altLang="ja-JP" sz="1400" dirty="0"/>
          </a:p>
          <a:p>
            <a:r>
              <a:rPr kumimoji="1" lang="ja-JP" altLang="en-US" sz="1400" dirty="0"/>
              <a:t>　・函館市</a:t>
            </a:r>
            <a:endParaRPr kumimoji="1" lang="en-US" altLang="ja-JP" sz="1400" dirty="0"/>
          </a:p>
          <a:p>
            <a:r>
              <a:rPr kumimoji="1" lang="ja-JP" altLang="en-US" sz="1400" dirty="0"/>
              <a:t>　・佐賀県</a:t>
            </a:r>
            <a:endParaRPr kumimoji="1" lang="en-US" altLang="ja-JP" sz="1400" dirty="0"/>
          </a:p>
          <a:p>
            <a:r>
              <a:rPr kumimoji="1" lang="ja-JP" altLang="en-US" sz="1400" dirty="0"/>
              <a:t>　・仙台市</a:t>
            </a:r>
            <a:endParaRPr kumimoji="1" lang="en-US" altLang="ja-JP" sz="1400" dirty="0"/>
          </a:p>
          <a:p>
            <a:r>
              <a:rPr kumimoji="1" lang="ja-JP" altLang="en-US" sz="1400" dirty="0"/>
              <a:t>　・宇都宮市</a:t>
            </a:r>
            <a:endParaRPr kumimoji="1" lang="en-US" altLang="ja-JP" sz="1400" dirty="0"/>
          </a:p>
          <a:p>
            <a:r>
              <a:rPr kumimoji="1" lang="ja-JP" altLang="en-US" sz="1400" dirty="0"/>
              <a:t>　・長崎県</a:t>
            </a:r>
            <a:endParaRPr kumimoji="1" lang="en-US" altLang="ja-JP" sz="1400" dirty="0"/>
          </a:p>
          <a:p>
            <a:r>
              <a:rPr kumimoji="1" lang="ja-JP" altLang="en-US" sz="1400" dirty="0"/>
              <a:t>　・雲仙市</a:t>
            </a:r>
            <a:endParaRPr kumimoji="1" lang="en-US" altLang="ja-JP" sz="1400" dirty="0"/>
          </a:p>
          <a:p>
            <a:r>
              <a:rPr kumimoji="1" lang="ja-JP" altLang="en-US" sz="1400" dirty="0"/>
              <a:t>　・大熊町　など、あと海外（台湾：台北、桃園）も</a:t>
            </a:r>
            <a:endParaRPr kumimoji="1" lang="ja-JP" altLang="en-US" sz="1600" dirty="0"/>
          </a:p>
        </p:txBody>
      </p:sp>
      <p:sp>
        <p:nvSpPr>
          <p:cNvPr id="4" name="四角形: 角を丸くする 3">
            <a:extLst>
              <a:ext uri="{FF2B5EF4-FFF2-40B4-BE49-F238E27FC236}">
                <a16:creationId xmlns:a16="http://schemas.microsoft.com/office/drawing/2014/main" id="{0D94996D-C7BB-40D3-B6F5-293C80E1B357}"/>
              </a:ext>
            </a:extLst>
          </p:cNvPr>
          <p:cNvSpPr/>
          <p:nvPr/>
        </p:nvSpPr>
        <p:spPr>
          <a:xfrm>
            <a:off x="5848032" y="1865413"/>
            <a:ext cx="2758698" cy="619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課題を整理</a:t>
            </a:r>
          </a:p>
        </p:txBody>
      </p:sp>
      <p:sp>
        <p:nvSpPr>
          <p:cNvPr id="5" name="四角形: 角を丸くする 4">
            <a:extLst>
              <a:ext uri="{FF2B5EF4-FFF2-40B4-BE49-F238E27FC236}">
                <a16:creationId xmlns:a16="http://schemas.microsoft.com/office/drawing/2014/main" id="{EEC210AE-59A4-430D-AD9A-9586BF592113}"/>
              </a:ext>
            </a:extLst>
          </p:cNvPr>
          <p:cNvSpPr/>
          <p:nvPr/>
        </p:nvSpPr>
        <p:spPr>
          <a:xfrm>
            <a:off x="5848032" y="2862471"/>
            <a:ext cx="2758698" cy="619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対応内容・サービス検討</a:t>
            </a:r>
          </a:p>
        </p:txBody>
      </p:sp>
      <p:sp>
        <p:nvSpPr>
          <p:cNvPr id="6" name="四角形: 角を丸くする 5">
            <a:extLst>
              <a:ext uri="{FF2B5EF4-FFF2-40B4-BE49-F238E27FC236}">
                <a16:creationId xmlns:a16="http://schemas.microsoft.com/office/drawing/2014/main" id="{256E6740-03D1-4F9D-9C41-28914F0BE857}"/>
              </a:ext>
            </a:extLst>
          </p:cNvPr>
          <p:cNvSpPr/>
          <p:nvPr/>
        </p:nvSpPr>
        <p:spPr>
          <a:xfrm>
            <a:off x="5848032" y="3833699"/>
            <a:ext cx="2758698" cy="619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サービス構築</a:t>
            </a:r>
            <a:endParaRPr kumimoji="1" lang="en-US" altLang="ja-JP" dirty="0"/>
          </a:p>
          <a:p>
            <a:pPr algn="ctr"/>
            <a:r>
              <a:rPr kumimoji="1" lang="ja-JP" altLang="en-US" dirty="0"/>
              <a:t>地元企業との連携</a:t>
            </a:r>
          </a:p>
        </p:txBody>
      </p:sp>
      <p:sp>
        <p:nvSpPr>
          <p:cNvPr id="7" name="四角形: 角を丸くする 6">
            <a:extLst>
              <a:ext uri="{FF2B5EF4-FFF2-40B4-BE49-F238E27FC236}">
                <a16:creationId xmlns:a16="http://schemas.microsoft.com/office/drawing/2014/main" id="{C44A9DAC-166B-432D-A371-2374F24C8C84}"/>
              </a:ext>
            </a:extLst>
          </p:cNvPr>
          <p:cNvSpPr/>
          <p:nvPr/>
        </p:nvSpPr>
        <p:spPr>
          <a:xfrm>
            <a:off x="5848032" y="4892750"/>
            <a:ext cx="2758698" cy="619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サービス開始</a:t>
            </a:r>
          </a:p>
        </p:txBody>
      </p:sp>
      <p:sp>
        <p:nvSpPr>
          <p:cNvPr id="8" name="右中かっこ 7">
            <a:extLst>
              <a:ext uri="{FF2B5EF4-FFF2-40B4-BE49-F238E27FC236}">
                <a16:creationId xmlns:a16="http://schemas.microsoft.com/office/drawing/2014/main" id="{BCB44B16-5DE8-42F7-B423-1EEE1661A4F6}"/>
              </a:ext>
            </a:extLst>
          </p:cNvPr>
          <p:cNvSpPr/>
          <p:nvPr/>
        </p:nvSpPr>
        <p:spPr>
          <a:xfrm>
            <a:off x="8870201" y="1865413"/>
            <a:ext cx="247970" cy="16970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右中かっこ 8">
            <a:extLst>
              <a:ext uri="{FF2B5EF4-FFF2-40B4-BE49-F238E27FC236}">
                <a16:creationId xmlns:a16="http://schemas.microsoft.com/office/drawing/2014/main" id="{0D876B88-01F1-42DF-B658-1D6D8A0953A3}"/>
              </a:ext>
            </a:extLst>
          </p:cNvPr>
          <p:cNvSpPr/>
          <p:nvPr/>
        </p:nvSpPr>
        <p:spPr>
          <a:xfrm>
            <a:off x="8898616" y="3714877"/>
            <a:ext cx="247970" cy="16970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9DD6285-A184-4A13-87C4-EE87EC691111}"/>
              </a:ext>
            </a:extLst>
          </p:cNvPr>
          <p:cNvSpPr txBox="1"/>
          <p:nvPr/>
        </p:nvSpPr>
        <p:spPr>
          <a:xfrm>
            <a:off x="9106771" y="2493139"/>
            <a:ext cx="2031325" cy="369332"/>
          </a:xfrm>
          <a:prstGeom prst="rect">
            <a:avLst/>
          </a:prstGeom>
          <a:noFill/>
        </p:spPr>
        <p:txBody>
          <a:bodyPr wrap="none" rtlCol="0">
            <a:spAutoFit/>
          </a:bodyPr>
          <a:lstStyle/>
          <a:p>
            <a:r>
              <a:rPr kumimoji="1" lang="ja-JP" altLang="en-US" dirty="0"/>
              <a:t>コンサルティング</a:t>
            </a:r>
          </a:p>
        </p:txBody>
      </p:sp>
      <p:sp>
        <p:nvSpPr>
          <p:cNvPr id="11" name="テキスト ボックス 10">
            <a:extLst>
              <a:ext uri="{FF2B5EF4-FFF2-40B4-BE49-F238E27FC236}">
                <a16:creationId xmlns:a16="http://schemas.microsoft.com/office/drawing/2014/main" id="{0400D35C-6B56-41DE-B2E1-64FF5575AD3A}"/>
              </a:ext>
            </a:extLst>
          </p:cNvPr>
          <p:cNvSpPr txBox="1"/>
          <p:nvPr/>
        </p:nvSpPr>
        <p:spPr>
          <a:xfrm>
            <a:off x="9146586" y="4378743"/>
            <a:ext cx="415498" cy="369332"/>
          </a:xfrm>
          <a:prstGeom prst="rect">
            <a:avLst/>
          </a:prstGeom>
          <a:noFill/>
        </p:spPr>
        <p:txBody>
          <a:bodyPr wrap="none" rtlCol="0">
            <a:spAutoFit/>
          </a:bodyPr>
          <a:lstStyle/>
          <a:p>
            <a:r>
              <a:rPr kumimoji="1" lang="en-US" altLang="ja-JP" dirty="0"/>
              <a:t>SI</a:t>
            </a:r>
            <a:endParaRPr kumimoji="1" lang="ja-JP" altLang="en-US" dirty="0"/>
          </a:p>
        </p:txBody>
      </p:sp>
      <p:sp>
        <p:nvSpPr>
          <p:cNvPr id="12" name="テキスト ボックス 11">
            <a:extLst>
              <a:ext uri="{FF2B5EF4-FFF2-40B4-BE49-F238E27FC236}">
                <a16:creationId xmlns:a16="http://schemas.microsoft.com/office/drawing/2014/main" id="{C4B34393-8CE8-44FE-810E-E8EA6B024187}"/>
              </a:ext>
            </a:extLst>
          </p:cNvPr>
          <p:cNvSpPr txBox="1"/>
          <p:nvPr/>
        </p:nvSpPr>
        <p:spPr>
          <a:xfrm>
            <a:off x="6475281" y="1252869"/>
            <a:ext cx="3647152" cy="369332"/>
          </a:xfrm>
          <a:prstGeom prst="rect">
            <a:avLst/>
          </a:prstGeom>
          <a:noFill/>
        </p:spPr>
        <p:txBody>
          <a:bodyPr wrap="none" rtlCol="0">
            <a:spAutoFit/>
          </a:bodyPr>
          <a:lstStyle/>
          <a:p>
            <a:r>
              <a:rPr kumimoji="1" lang="ja-JP" altLang="en-US" dirty="0"/>
              <a:t>各自治体向けにワーキングを準備</a:t>
            </a:r>
          </a:p>
        </p:txBody>
      </p:sp>
      <p:sp>
        <p:nvSpPr>
          <p:cNvPr id="13" name="テキスト ボックス 12">
            <a:extLst>
              <a:ext uri="{FF2B5EF4-FFF2-40B4-BE49-F238E27FC236}">
                <a16:creationId xmlns:a16="http://schemas.microsoft.com/office/drawing/2014/main" id="{B2657911-7AF2-4853-B378-C691A6C2488B}"/>
              </a:ext>
            </a:extLst>
          </p:cNvPr>
          <p:cNvSpPr txBox="1"/>
          <p:nvPr/>
        </p:nvSpPr>
        <p:spPr>
          <a:xfrm>
            <a:off x="441194" y="731137"/>
            <a:ext cx="7898316" cy="369332"/>
          </a:xfrm>
          <a:prstGeom prst="rect">
            <a:avLst/>
          </a:prstGeom>
          <a:noFill/>
        </p:spPr>
        <p:txBody>
          <a:bodyPr wrap="none" rtlCol="0">
            <a:spAutoFit/>
          </a:bodyPr>
          <a:lstStyle/>
          <a:p>
            <a:r>
              <a:rPr kumimoji="1" lang="ja-JP" altLang="en-US" b="1" dirty="0"/>
              <a:t>豊能町からの他自治体展開として、</a:t>
            </a:r>
            <a:r>
              <a:rPr kumimoji="1" lang="en-US" altLang="ja-JP" b="1" dirty="0"/>
              <a:t>CSPFC</a:t>
            </a:r>
            <a:r>
              <a:rPr kumimoji="1" lang="ja-JP" altLang="en-US" b="1" dirty="0"/>
              <a:t>でのワーキングの準備スタート</a:t>
            </a:r>
          </a:p>
        </p:txBody>
      </p:sp>
      <p:sp>
        <p:nvSpPr>
          <p:cNvPr id="14" name="正方形/長方形 13">
            <a:extLst>
              <a:ext uri="{FF2B5EF4-FFF2-40B4-BE49-F238E27FC236}">
                <a16:creationId xmlns:a16="http://schemas.microsoft.com/office/drawing/2014/main" id="{1789F543-5E47-4F6F-8391-6A5205FA36D7}"/>
              </a:ext>
            </a:extLst>
          </p:cNvPr>
          <p:cNvSpPr/>
          <p:nvPr/>
        </p:nvSpPr>
        <p:spPr>
          <a:xfrm>
            <a:off x="1476538" y="23247"/>
            <a:ext cx="8915075"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2400" b="1" dirty="0">
                <a:latin typeface="+mn-ea"/>
              </a:rPr>
              <a:t>横展開アクティビ</a:t>
            </a:r>
            <a:endParaRPr kumimoji="1" lang="ja-JP" altLang="en-US" sz="2400" b="1" dirty="0"/>
          </a:p>
        </p:txBody>
      </p:sp>
    </p:spTree>
    <p:extLst>
      <p:ext uri="{BB962C8B-B14F-4D97-AF65-F5344CB8AC3E}">
        <p14:creationId xmlns:p14="http://schemas.microsoft.com/office/powerpoint/2010/main" val="134359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E144076-5ED2-4430-A713-D64B04B7F9C4}"/>
              </a:ext>
            </a:extLst>
          </p:cNvPr>
          <p:cNvPicPr>
            <a:picLocks noChangeAspect="1"/>
          </p:cNvPicPr>
          <p:nvPr/>
        </p:nvPicPr>
        <p:blipFill>
          <a:blip r:embed="rId2"/>
          <a:stretch>
            <a:fillRect/>
          </a:stretch>
        </p:blipFill>
        <p:spPr>
          <a:xfrm>
            <a:off x="2643257" y="1413163"/>
            <a:ext cx="6905486" cy="4315929"/>
          </a:xfrm>
          <a:prstGeom prst="rect">
            <a:avLst/>
          </a:prstGeom>
        </p:spPr>
      </p:pic>
      <p:sp>
        <p:nvSpPr>
          <p:cNvPr id="4" name="正方形/長方形 3">
            <a:extLst>
              <a:ext uri="{FF2B5EF4-FFF2-40B4-BE49-F238E27FC236}">
                <a16:creationId xmlns:a16="http://schemas.microsoft.com/office/drawing/2014/main" id="{A2943114-4DFA-48F5-82F4-52313268DFCF}"/>
              </a:ext>
            </a:extLst>
          </p:cNvPr>
          <p:cNvSpPr/>
          <p:nvPr/>
        </p:nvSpPr>
        <p:spPr>
          <a:xfrm>
            <a:off x="1476538" y="23247"/>
            <a:ext cx="8915075"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2400" b="1" dirty="0">
                <a:latin typeface="+mn-ea"/>
              </a:rPr>
              <a:t>横展開アクティビ</a:t>
            </a:r>
            <a:endParaRPr kumimoji="1" lang="ja-JP" altLang="en-US" sz="2400" b="1" dirty="0"/>
          </a:p>
        </p:txBody>
      </p:sp>
      <p:sp>
        <p:nvSpPr>
          <p:cNvPr id="5" name="四角形: 角を丸くする 4">
            <a:extLst>
              <a:ext uri="{FF2B5EF4-FFF2-40B4-BE49-F238E27FC236}">
                <a16:creationId xmlns:a16="http://schemas.microsoft.com/office/drawing/2014/main" id="{0F424D91-A457-47A3-B86E-DFD18AF3041A}"/>
              </a:ext>
            </a:extLst>
          </p:cNvPr>
          <p:cNvSpPr/>
          <p:nvPr/>
        </p:nvSpPr>
        <p:spPr>
          <a:xfrm>
            <a:off x="452582" y="3429000"/>
            <a:ext cx="4359563" cy="97674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40A3A3C-DBC0-4965-AFE6-8AE3FA41E943}"/>
              </a:ext>
            </a:extLst>
          </p:cNvPr>
          <p:cNvSpPr txBox="1"/>
          <p:nvPr/>
        </p:nvSpPr>
        <p:spPr>
          <a:xfrm>
            <a:off x="532257" y="3466917"/>
            <a:ext cx="2031325" cy="923330"/>
          </a:xfrm>
          <a:prstGeom prst="rect">
            <a:avLst/>
          </a:prstGeom>
          <a:noFill/>
        </p:spPr>
        <p:txBody>
          <a:bodyPr wrap="none" rtlCol="0">
            <a:spAutoFit/>
          </a:bodyPr>
          <a:lstStyle/>
          <a:p>
            <a:r>
              <a:rPr kumimoji="1" lang="ja-JP" altLang="en-US" dirty="0"/>
              <a:t>日々の業務軽減し</a:t>
            </a:r>
            <a:br>
              <a:rPr kumimoji="1" lang="en-US" altLang="ja-JP" dirty="0"/>
            </a:br>
            <a:r>
              <a:rPr kumimoji="1" lang="ja-JP" altLang="en-US" dirty="0"/>
              <a:t>ないとなにも政策</a:t>
            </a:r>
            <a:br>
              <a:rPr kumimoji="1" lang="en-US" altLang="ja-JP" dirty="0"/>
            </a:br>
            <a:r>
              <a:rPr kumimoji="1" lang="ja-JP" altLang="en-US" dirty="0"/>
              <a:t>が考えれない</a:t>
            </a:r>
          </a:p>
        </p:txBody>
      </p:sp>
    </p:spTree>
    <p:extLst>
      <p:ext uri="{BB962C8B-B14F-4D97-AF65-F5344CB8AC3E}">
        <p14:creationId xmlns:p14="http://schemas.microsoft.com/office/powerpoint/2010/main" val="187275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F3321CE-C07C-41C1-B60C-FE455DB61A46}"/>
              </a:ext>
            </a:extLst>
          </p:cNvPr>
          <p:cNvPicPr>
            <a:picLocks noChangeAspect="1"/>
          </p:cNvPicPr>
          <p:nvPr/>
        </p:nvPicPr>
        <p:blipFill>
          <a:blip r:embed="rId2"/>
          <a:stretch>
            <a:fillRect/>
          </a:stretch>
        </p:blipFill>
        <p:spPr>
          <a:xfrm>
            <a:off x="-528" y="1791842"/>
            <a:ext cx="6096528" cy="3429297"/>
          </a:xfrm>
          <a:prstGeom prst="rect">
            <a:avLst/>
          </a:prstGeom>
        </p:spPr>
      </p:pic>
      <p:pic>
        <p:nvPicPr>
          <p:cNvPr id="3" name="図 2">
            <a:extLst>
              <a:ext uri="{FF2B5EF4-FFF2-40B4-BE49-F238E27FC236}">
                <a16:creationId xmlns:a16="http://schemas.microsoft.com/office/drawing/2014/main" id="{A41F31AC-797D-48A7-84DA-4B35791F0245}"/>
              </a:ext>
            </a:extLst>
          </p:cNvPr>
          <p:cNvPicPr>
            <a:picLocks noChangeAspect="1"/>
          </p:cNvPicPr>
          <p:nvPr/>
        </p:nvPicPr>
        <p:blipFill>
          <a:blip r:embed="rId3"/>
          <a:stretch>
            <a:fillRect/>
          </a:stretch>
        </p:blipFill>
        <p:spPr>
          <a:xfrm>
            <a:off x="6096000" y="1791842"/>
            <a:ext cx="6096528" cy="3429297"/>
          </a:xfrm>
          <a:prstGeom prst="rect">
            <a:avLst/>
          </a:prstGeom>
        </p:spPr>
      </p:pic>
      <p:sp>
        <p:nvSpPr>
          <p:cNvPr id="4" name="正方形/長方形 3">
            <a:extLst>
              <a:ext uri="{FF2B5EF4-FFF2-40B4-BE49-F238E27FC236}">
                <a16:creationId xmlns:a16="http://schemas.microsoft.com/office/drawing/2014/main" id="{40E082B4-D5B2-4DA4-B464-106459476D05}"/>
              </a:ext>
            </a:extLst>
          </p:cNvPr>
          <p:cNvSpPr/>
          <p:nvPr/>
        </p:nvSpPr>
        <p:spPr>
          <a:xfrm>
            <a:off x="1476538" y="23247"/>
            <a:ext cx="8915075"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2400" b="1" dirty="0">
                <a:latin typeface="+mn-ea"/>
              </a:rPr>
              <a:t>横展開アクティビ</a:t>
            </a:r>
            <a:endParaRPr kumimoji="1" lang="ja-JP" altLang="en-US" sz="2400" b="1" dirty="0"/>
          </a:p>
        </p:txBody>
      </p:sp>
      <p:sp>
        <p:nvSpPr>
          <p:cNvPr id="5" name="テキスト ボックス 4">
            <a:extLst>
              <a:ext uri="{FF2B5EF4-FFF2-40B4-BE49-F238E27FC236}">
                <a16:creationId xmlns:a16="http://schemas.microsoft.com/office/drawing/2014/main" id="{75C53B85-922C-4005-B202-A00F369EEC1A}"/>
              </a:ext>
            </a:extLst>
          </p:cNvPr>
          <p:cNvSpPr txBox="1"/>
          <p:nvPr/>
        </p:nvSpPr>
        <p:spPr>
          <a:xfrm>
            <a:off x="650929" y="813661"/>
            <a:ext cx="9879628" cy="523220"/>
          </a:xfrm>
          <a:prstGeom prst="rect">
            <a:avLst/>
          </a:prstGeom>
          <a:noFill/>
        </p:spPr>
        <p:txBody>
          <a:bodyPr wrap="none" rtlCol="0">
            <a:spAutoFit/>
          </a:bodyPr>
          <a:lstStyle/>
          <a:p>
            <a:r>
              <a:rPr kumimoji="1" lang="ja-JP" altLang="en-US" sz="2800" b="1" dirty="0"/>
              <a:t>大阪府下</a:t>
            </a:r>
            <a:r>
              <a:rPr kumimoji="1" lang="en-US" altLang="ja-JP" sz="2800" b="1" dirty="0"/>
              <a:t>43</a:t>
            </a:r>
            <a:r>
              <a:rPr kumimoji="1" lang="ja-JP" altLang="en-US" sz="2800" b="1" dirty="0"/>
              <a:t>自治体の課題シートは</a:t>
            </a:r>
            <a:r>
              <a:rPr kumimoji="1" lang="en-US" altLang="ja-JP" sz="2800" b="1" dirty="0"/>
              <a:t>OSPF</a:t>
            </a:r>
            <a:r>
              <a:rPr kumimoji="1" lang="ja-JP" altLang="en-US" sz="2800" b="1" dirty="0"/>
              <a:t>会員限定で確認が可能</a:t>
            </a:r>
          </a:p>
        </p:txBody>
      </p:sp>
      <p:sp>
        <p:nvSpPr>
          <p:cNvPr id="6" name="テキスト ボックス 5">
            <a:extLst>
              <a:ext uri="{FF2B5EF4-FFF2-40B4-BE49-F238E27FC236}">
                <a16:creationId xmlns:a16="http://schemas.microsoft.com/office/drawing/2014/main" id="{23DFE6CE-C27C-4A96-AAA7-F748BC3DB74A}"/>
              </a:ext>
            </a:extLst>
          </p:cNvPr>
          <p:cNvSpPr txBox="1"/>
          <p:nvPr/>
        </p:nvSpPr>
        <p:spPr>
          <a:xfrm>
            <a:off x="1766807" y="5858359"/>
            <a:ext cx="7686720" cy="369332"/>
          </a:xfrm>
          <a:prstGeom prst="rect">
            <a:avLst/>
          </a:prstGeom>
          <a:noFill/>
        </p:spPr>
        <p:txBody>
          <a:bodyPr wrap="none" rtlCol="0">
            <a:spAutoFit/>
          </a:bodyPr>
          <a:lstStyle/>
          <a:p>
            <a:r>
              <a:rPr kumimoji="1" lang="ja-JP" altLang="en-US" dirty="0"/>
              <a:t>シートの内容＆自治体の</a:t>
            </a:r>
            <a:r>
              <a:rPr kumimoji="1" lang="en-US" altLang="ja-JP" dirty="0"/>
              <a:t>Website</a:t>
            </a:r>
            <a:r>
              <a:rPr kumimoji="1" lang="ja-JP" altLang="en-US" dirty="0"/>
              <a:t>（政策情報）をベースに展開内容を検討</a:t>
            </a:r>
          </a:p>
        </p:txBody>
      </p:sp>
    </p:spTree>
    <p:extLst>
      <p:ext uri="{BB962C8B-B14F-4D97-AF65-F5344CB8AC3E}">
        <p14:creationId xmlns:p14="http://schemas.microsoft.com/office/powerpoint/2010/main" val="394318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97CCAEB-22D9-4CE3-91E9-8F2D91ABB254}"/>
              </a:ext>
            </a:extLst>
          </p:cNvPr>
          <p:cNvSpPr/>
          <p:nvPr/>
        </p:nvSpPr>
        <p:spPr>
          <a:xfrm>
            <a:off x="1476538" y="23247"/>
            <a:ext cx="8915075"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2400" b="1" dirty="0">
                <a:latin typeface="+mn-ea"/>
              </a:rPr>
              <a:t>横展開アクティビ</a:t>
            </a:r>
            <a:endParaRPr kumimoji="1" lang="ja-JP" altLang="en-US" sz="2400" b="1" dirty="0"/>
          </a:p>
        </p:txBody>
      </p:sp>
      <p:sp>
        <p:nvSpPr>
          <p:cNvPr id="4" name="テキスト ボックス 3">
            <a:extLst>
              <a:ext uri="{FF2B5EF4-FFF2-40B4-BE49-F238E27FC236}">
                <a16:creationId xmlns:a16="http://schemas.microsoft.com/office/drawing/2014/main" id="{AA4D5CFA-7D8A-431F-8C7C-05AAFBAD306D}"/>
              </a:ext>
            </a:extLst>
          </p:cNvPr>
          <p:cNvSpPr txBox="1"/>
          <p:nvPr/>
        </p:nvSpPr>
        <p:spPr>
          <a:xfrm>
            <a:off x="10792477" y="6390076"/>
            <a:ext cx="1319592" cy="276999"/>
          </a:xfrm>
          <a:prstGeom prst="rect">
            <a:avLst/>
          </a:prstGeom>
          <a:noFill/>
        </p:spPr>
        <p:txBody>
          <a:bodyPr wrap="none" rtlCol="0">
            <a:spAutoFit/>
          </a:bodyPr>
          <a:lstStyle/>
          <a:p>
            <a:r>
              <a:rPr kumimoji="1" lang="en-US" altLang="ja-JP" sz="1200" dirty="0"/>
              <a:t>2020/09/08</a:t>
            </a:r>
            <a:r>
              <a:rPr kumimoji="1" lang="ja-JP" altLang="en-US" sz="1200" dirty="0"/>
              <a:t>現在</a:t>
            </a:r>
          </a:p>
        </p:txBody>
      </p:sp>
      <p:sp>
        <p:nvSpPr>
          <p:cNvPr id="5" name="テキスト ボックス 4">
            <a:extLst>
              <a:ext uri="{FF2B5EF4-FFF2-40B4-BE49-F238E27FC236}">
                <a16:creationId xmlns:a16="http://schemas.microsoft.com/office/drawing/2014/main" id="{6F78310C-328B-4A43-8868-4170EC1616D9}"/>
              </a:ext>
            </a:extLst>
          </p:cNvPr>
          <p:cNvSpPr txBox="1"/>
          <p:nvPr/>
        </p:nvSpPr>
        <p:spPr>
          <a:xfrm>
            <a:off x="1694795" y="535649"/>
            <a:ext cx="8802410" cy="461665"/>
          </a:xfrm>
          <a:prstGeom prst="rect">
            <a:avLst/>
          </a:prstGeom>
          <a:noFill/>
        </p:spPr>
        <p:txBody>
          <a:bodyPr wrap="none" rtlCol="0">
            <a:spAutoFit/>
          </a:bodyPr>
          <a:lstStyle/>
          <a:p>
            <a:r>
              <a:rPr kumimoji="1" lang="ja-JP" altLang="en-US" sz="2400" dirty="0"/>
              <a:t>過去の課題シート（担当課により課題カテゴリは変化します）</a:t>
            </a:r>
          </a:p>
        </p:txBody>
      </p:sp>
      <p:graphicFrame>
        <p:nvGraphicFramePr>
          <p:cNvPr id="7" name="表 6">
            <a:extLst>
              <a:ext uri="{FF2B5EF4-FFF2-40B4-BE49-F238E27FC236}">
                <a16:creationId xmlns:a16="http://schemas.microsoft.com/office/drawing/2014/main" id="{A50AEE94-028F-46DB-806B-67AE61979E01}"/>
              </a:ext>
            </a:extLst>
          </p:cNvPr>
          <p:cNvGraphicFramePr>
            <a:graphicFrameLocks noGrp="1"/>
          </p:cNvGraphicFramePr>
          <p:nvPr>
            <p:extLst>
              <p:ext uri="{D42A27DB-BD31-4B8C-83A1-F6EECF244321}">
                <p14:modId xmlns:p14="http://schemas.microsoft.com/office/powerpoint/2010/main" val="2637751970"/>
              </p:ext>
            </p:extLst>
          </p:nvPr>
        </p:nvGraphicFramePr>
        <p:xfrm>
          <a:off x="1573077" y="1193368"/>
          <a:ext cx="10222447" cy="4935246"/>
        </p:xfrm>
        <a:graphic>
          <a:graphicData uri="http://schemas.openxmlformats.org/drawingml/2006/table">
            <a:tbl>
              <a:tblPr/>
              <a:tblGrid>
                <a:gridCol w="1165248">
                  <a:extLst>
                    <a:ext uri="{9D8B030D-6E8A-4147-A177-3AD203B41FA5}">
                      <a16:colId xmlns:a16="http://schemas.microsoft.com/office/drawing/2014/main" val="2690798340"/>
                    </a:ext>
                  </a:extLst>
                </a:gridCol>
                <a:gridCol w="229519">
                  <a:extLst>
                    <a:ext uri="{9D8B030D-6E8A-4147-A177-3AD203B41FA5}">
                      <a16:colId xmlns:a16="http://schemas.microsoft.com/office/drawing/2014/main" val="2753536787"/>
                    </a:ext>
                  </a:extLst>
                </a:gridCol>
                <a:gridCol w="194209">
                  <a:extLst>
                    <a:ext uri="{9D8B030D-6E8A-4147-A177-3AD203B41FA5}">
                      <a16:colId xmlns:a16="http://schemas.microsoft.com/office/drawing/2014/main" val="2259544232"/>
                    </a:ext>
                  </a:extLst>
                </a:gridCol>
                <a:gridCol w="194209">
                  <a:extLst>
                    <a:ext uri="{9D8B030D-6E8A-4147-A177-3AD203B41FA5}">
                      <a16:colId xmlns:a16="http://schemas.microsoft.com/office/drawing/2014/main" val="92317952"/>
                    </a:ext>
                  </a:extLst>
                </a:gridCol>
                <a:gridCol w="194209">
                  <a:extLst>
                    <a:ext uri="{9D8B030D-6E8A-4147-A177-3AD203B41FA5}">
                      <a16:colId xmlns:a16="http://schemas.microsoft.com/office/drawing/2014/main" val="3086708058"/>
                    </a:ext>
                  </a:extLst>
                </a:gridCol>
                <a:gridCol w="194209">
                  <a:extLst>
                    <a:ext uri="{9D8B030D-6E8A-4147-A177-3AD203B41FA5}">
                      <a16:colId xmlns:a16="http://schemas.microsoft.com/office/drawing/2014/main" val="3471041821"/>
                    </a:ext>
                  </a:extLst>
                </a:gridCol>
                <a:gridCol w="194209">
                  <a:extLst>
                    <a:ext uri="{9D8B030D-6E8A-4147-A177-3AD203B41FA5}">
                      <a16:colId xmlns:a16="http://schemas.microsoft.com/office/drawing/2014/main" val="1141029498"/>
                    </a:ext>
                  </a:extLst>
                </a:gridCol>
                <a:gridCol w="194209">
                  <a:extLst>
                    <a:ext uri="{9D8B030D-6E8A-4147-A177-3AD203B41FA5}">
                      <a16:colId xmlns:a16="http://schemas.microsoft.com/office/drawing/2014/main" val="274568941"/>
                    </a:ext>
                  </a:extLst>
                </a:gridCol>
                <a:gridCol w="194209">
                  <a:extLst>
                    <a:ext uri="{9D8B030D-6E8A-4147-A177-3AD203B41FA5}">
                      <a16:colId xmlns:a16="http://schemas.microsoft.com/office/drawing/2014/main" val="903134779"/>
                    </a:ext>
                  </a:extLst>
                </a:gridCol>
                <a:gridCol w="194209">
                  <a:extLst>
                    <a:ext uri="{9D8B030D-6E8A-4147-A177-3AD203B41FA5}">
                      <a16:colId xmlns:a16="http://schemas.microsoft.com/office/drawing/2014/main" val="1776229417"/>
                    </a:ext>
                  </a:extLst>
                </a:gridCol>
                <a:gridCol w="194209">
                  <a:extLst>
                    <a:ext uri="{9D8B030D-6E8A-4147-A177-3AD203B41FA5}">
                      <a16:colId xmlns:a16="http://schemas.microsoft.com/office/drawing/2014/main" val="731479289"/>
                    </a:ext>
                  </a:extLst>
                </a:gridCol>
                <a:gridCol w="194209">
                  <a:extLst>
                    <a:ext uri="{9D8B030D-6E8A-4147-A177-3AD203B41FA5}">
                      <a16:colId xmlns:a16="http://schemas.microsoft.com/office/drawing/2014/main" val="3730381120"/>
                    </a:ext>
                  </a:extLst>
                </a:gridCol>
                <a:gridCol w="194209">
                  <a:extLst>
                    <a:ext uri="{9D8B030D-6E8A-4147-A177-3AD203B41FA5}">
                      <a16:colId xmlns:a16="http://schemas.microsoft.com/office/drawing/2014/main" val="35479685"/>
                    </a:ext>
                  </a:extLst>
                </a:gridCol>
                <a:gridCol w="194209">
                  <a:extLst>
                    <a:ext uri="{9D8B030D-6E8A-4147-A177-3AD203B41FA5}">
                      <a16:colId xmlns:a16="http://schemas.microsoft.com/office/drawing/2014/main" val="3997567461"/>
                    </a:ext>
                  </a:extLst>
                </a:gridCol>
                <a:gridCol w="194209">
                  <a:extLst>
                    <a:ext uri="{9D8B030D-6E8A-4147-A177-3AD203B41FA5}">
                      <a16:colId xmlns:a16="http://schemas.microsoft.com/office/drawing/2014/main" val="2087767164"/>
                    </a:ext>
                  </a:extLst>
                </a:gridCol>
                <a:gridCol w="194209">
                  <a:extLst>
                    <a:ext uri="{9D8B030D-6E8A-4147-A177-3AD203B41FA5}">
                      <a16:colId xmlns:a16="http://schemas.microsoft.com/office/drawing/2014/main" val="2048945465"/>
                    </a:ext>
                  </a:extLst>
                </a:gridCol>
                <a:gridCol w="194209">
                  <a:extLst>
                    <a:ext uri="{9D8B030D-6E8A-4147-A177-3AD203B41FA5}">
                      <a16:colId xmlns:a16="http://schemas.microsoft.com/office/drawing/2014/main" val="1111612011"/>
                    </a:ext>
                  </a:extLst>
                </a:gridCol>
                <a:gridCol w="194209">
                  <a:extLst>
                    <a:ext uri="{9D8B030D-6E8A-4147-A177-3AD203B41FA5}">
                      <a16:colId xmlns:a16="http://schemas.microsoft.com/office/drawing/2014/main" val="1589537141"/>
                    </a:ext>
                  </a:extLst>
                </a:gridCol>
                <a:gridCol w="194209">
                  <a:extLst>
                    <a:ext uri="{9D8B030D-6E8A-4147-A177-3AD203B41FA5}">
                      <a16:colId xmlns:a16="http://schemas.microsoft.com/office/drawing/2014/main" val="1450573739"/>
                    </a:ext>
                  </a:extLst>
                </a:gridCol>
                <a:gridCol w="194209">
                  <a:extLst>
                    <a:ext uri="{9D8B030D-6E8A-4147-A177-3AD203B41FA5}">
                      <a16:colId xmlns:a16="http://schemas.microsoft.com/office/drawing/2014/main" val="920012835"/>
                    </a:ext>
                  </a:extLst>
                </a:gridCol>
                <a:gridCol w="194209">
                  <a:extLst>
                    <a:ext uri="{9D8B030D-6E8A-4147-A177-3AD203B41FA5}">
                      <a16:colId xmlns:a16="http://schemas.microsoft.com/office/drawing/2014/main" val="732233165"/>
                    </a:ext>
                  </a:extLst>
                </a:gridCol>
                <a:gridCol w="194209">
                  <a:extLst>
                    <a:ext uri="{9D8B030D-6E8A-4147-A177-3AD203B41FA5}">
                      <a16:colId xmlns:a16="http://schemas.microsoft.com/office/drawing/2014/main" val="998068560"/>
                    </a:ext>
                  </a:extLst>
                </a:gridCol>
                <a:gridCol w="194209">
                  <a:extLst>
                    <a:ext uri="{9D8B030D-6E8A-4147-A177-3AD203B41FA5}">
                      <a16:colId xmlns:a16="http://schemas.microsoft.com/office/drawing/2014/main" val="2524222652"/>
                    </a:ext>
                  </a:extLst>
                </a:gridCol>
                <a:gridCol w="194209">
                  <a:extLst>
                    <a:ext uri="{9D8B030D-6E8A-4147-A177-3AD203B41FA5}">
                      <a16:colId xmlns:a16="http://schemas.microsoft.com/office/drawing/2014/main" val="2752312821"/>
                    </a:ext>
                  </a:extLst>
                </a:gridCol>
                <a:gridCol w="194209">
                  <a:extLst>
                    <a:ext uri="{9D8B030D-6E8A-4147-A177-3AD203B41FA5}">
                      <a16:colId xmlns:a16="http://schemas.microsoft.com/office/drawing/2014/main" val="3969342254"/>
                    </a:ext>
                  </a:extLst>
                </a:gridCol>
                <a:gridCol w="194209">
                  <a:extLst>
                    <a:ext uri="{9D8B030D-6E8A-4147-A177-3AD203B41FA5}">
                      <a16:colId xmlns:a16="http://schemas.microsoft.com/office/drawing/2014/main" val="1727601629"/>
                    </a:ext>
                  </a:extLst>
                </a:gridCol>
                <a:gridCol w="194209">
                  <a:extLst>
                    <a:ext uri="{9D8B030D-6E8A-4147-A177-3AD203B41FA5}">
                      <a16:colId xmlns:a16="http://schemas.microsoft.com/office/drawing/2014/main" val="607572619"/>
                    </a:ext>
                  </a:extLst>
                </a:gridCol>
                <a:gridCol w="194209">
                  <a:extLst>
                    <a:ext uri="{9D8B030D-6E8A-4147-A177-3AD203B41FA5}">
                      <a16:colId xmlns:a16="http://schemas.microsoft.com/office/drawing/2014/main" val="2240386973"/>
                    </a:ext>
                  </a:extLst>
                </a:gridCol>
                <a:gridCol w="194209">
                  <a:extLst>
                    <a:ext uri="{9D8B030D-6E8A-4147-A177-3AD203B41FA5}">
                      <a16:colId xmlns:a16="http://schemas.microsoft.com/office/drawing/2014/main" val="1297906174"/>
                    </a:ext>
                  </a:extLst>
                </a:gridCol>
                <a:gridCol w="194209">
                  <a:extLst>
                    <a:ext uri="{9D8B030D-6E8A-4147-A177-3AD203B41FA5}">
                      <a16:colId xmlns:a16="http://schemas.microsoft.com/office/drawing/2014/main" val="4083969658"/>
                    </a:ext>
                  </a:extLst>
                </a:gridCol>
                <a:gridCol w="194209">
                  <a:extLst>
                    <a:ext uri="{9D8B030D-6E8A-4147-A177-3AD203B41FA5}">
                      <a16:colId xmlns:a16="http://schemas.microsoft.com/office/drawing/2014/main" val="2874357386"/>
                    </a:ext>
                  </a:extLst>
                </a:gridCol>
                <a:gridCol w="194209">
                  <a:extLst>
                    <a:ext uri="{9D8B030D-6E8A-4147-A177-3AD203B41FA5}">
                      <a16:colId xmlns:a16="http://schemas.microsoft.com/office/drawing/2014/main" val="2044169756"/>
                    </a:ext>
                  </a:extLst>
                </a:gridCol>
                <a:gridCol w="194209">
                  <a:extLst>
                    <a:ext uri="{9D8B030D-6E8A-4147-A177-3AD203B41FA5}">
                      <a16:colId xmlns:a16="http://schemas.microsoft.com/office/drawing/2014/main" val="292976040"/>
                    </a:ext>
                  </a:extLst>
                </a:gridCol>
                <a:gridCol w="194209">
                  <a:extLst>
                    <a:ext uri="{9D8B030D-6E8A-4147-A177-3AD203B41FA5}">
                      <a16:colId xmlns:a16="http://schemas.microsoft.com/office/drawing/2014/main" val="2092675674"/>
                    </a:ext>
                  </a:extLst>
                </a:gridCol>
                <a:gridCol w="194209">
                  <a:extLst>
                    <a:ext uri="{9D8B030D-6E8A-4147-A177-3AD203B41FA5}">
                      <a16:colId xmlns:a16="http://schemas.microsoft.com/office/drawing/2014/main" val="2610329455"/>
                    </a:ext>
                  </a:extLst>
                </a:gridCol>
                <a:gridCol w="194209">
                  <a:extLst>
                    <a:ext uri="{9D8B030D-6E8A-4147-A177-3AD203B41FA5}">
                      <a16:colId xmlns:a16="http://schemas.microsoft.com/office/drawing/2014/main" val="913766111"/>
                    </a:ext>
                  </a:extLst>
                </a:gridCol>
                <a:gridCol w="194209">
                  <a:extLst>
                    <a:ext uri="{9D8B030D-6E8A-4147-A177-3AD203B41FA5}">
                      <a16:colId xmlns:a16="http://schemas.microsoft.com/office/drawing/2014/main" val="1353138703"/>
                    </a:ext>
                  </a:extLst>
                </a:gridCol>
                <a:gridCol w="194209">
                  <a:extLst>
                    <a:ext uri="{9D8B030D-6E8A-4147-A177-3AD203B41FA5}">
                      <a16:colId xmlns:a16="http://schemas.microsoft.com/office/drawing/2014/main" val="1164203282"/>
                    </a:ext>
                  </a:extLst>
                </a:gridCol>
                <a:gridCol w="194209">
                  <a:extLst>
                    <a:ext uri="{9D8B030D-6E8A-4147-A177-3AD203B41FA5}">
                      <a16:colId xmlns:a16="http://schemas.microsoft.com/office/drawing/2014/main" val="312796145"/>
                    </a:ext>
                  </a:extLst>
                </a:gridCol>
                <a:gridCol w="194209">
                  <a:extLst>
                    <a:ext uri="{9D8B030D-6E8A-4147-A177-3AD203B41FA5}">
                      <a16:colId xmlns:a16="http://schemas.microsoft.com/office/drawing/2014/main" val="373422608"/>
                    </a:ext>
                  </a:extLst>
                </a:gridCol>
                <a:gridCol w="194209">
                  <a:extLst>
                    <a:ext uri="{9D8B030D-6E8A-4147-A177-3AD203B41FA5}">
                      <a16:colId xmlns:a16="http://schemas.microsoft.com/office/drawing/2014/main" val="95406189"/>
                    </a:ext>
                  </a:extLst>
                </a:gridCol>
                <a:gridCol w="194209">
                  <a:extLst>
                    <a:ext uri="{9D8B030D-6E8A-4147-A177-3AD203B41FA5}">
                      <a16:colId xmlns:a16="http://schemas.microsoft.com/office/drawing/2014/main" val="2990188906"/>
                    </a:ext>
                  </a:extLst>
                </a:gridCol>
                <a:gridCol w="194209">
                  <a:extLst>
                    <a:ext uri="{9D8B030D-6E8A-4147-A177-3AD203B41FA5}">
                      <a16:colId xmlns:a16="http://schemas.microsoft.com/office/drawing/2014/main" val="2081919927"/>
                    </a:ext>
                  </a:extLst>
                </a:gridCol>
                <a:gridCol w="194209">
                  <a:extLst>
                    <a:ext uri="{9D8B030D-6E8A-4147-A177-3AD203B41FA5}">
                      <a16:colId xmlns:a16="http://schemas.microsoft.com/office/drawing/2014/main" val="363586097"/>
                    </a:ext>
                  </a:extLst>
                </a:gridCol>
                <a:gridCol w="194209">
                  <a:extLst>
                    <a:ext uri="{9D8B030D-6E8A-4147-A177-3AD203B41FA5}">
                      <a16:colId xmlns:a16="http://schemas.microsoft.com/office/drawing/2014/main" val="1993952137"/>
                    </a:ext>
                  </a:extLst>
                </a:gridCol>
                <a:gridCol w="476693">
                  <a:extLst>
                    <a:ext uri="{9D8B030D-6E8A-4147-A177-3AD203B41FA5}">
                      <a16:colId xmlns:a16="http://schemas.microsoft.com/office/drawing/2014/main" val="136967386"/>
                    </a:ext>
                  </a:extLst>
                </a:gridCol>
              </a:tblGrid>
              <a:tr h="834971">
                <a:tc>
                  <a:txBody>
                    <a:bodyPr/>
                    <a:lstStyle/>
                    <a:p>
                      <a:pPr algn="l" fontAlgn="t"/>
                      <a:r>
                        <a:rPr lang="ja-JP" altLang="en-US" sz="700" b="1" i="0" u="none" strike="noStrike">
                          <a:solidFill>
                            <a:srgbClr val="000000"/>
                          </a:solidFill>
                          <a:effectLst/>
                          <a:latin typeface="メイリオ" panose="020B0604030504040204" pitchFamily="50" charset="-128"/>
                          <a:ea typeface="メイリオ" panose="020B0604030504040204" pitchFamily="50" charset="-128"/>
                        </a:rPr>
                        <a:t>課題カテゴリ／市町村</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対象総数</a:t>
                      </a:r>
                    </a:p>
                  </a:txBody>
                  <a:tcPr marL="6573" marR="6573" marT="657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大阪市</a:t>
                      </a:r>
                    </a:p>
                  </a:txBody>
                  <a:tcPr marL="6573" marR="6573" marT="657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堺市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岸和田市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豊中市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池田市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吹田市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泉大津市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高槻市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貝塚市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守口市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枚方市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茨木市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八尾市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泉佐野市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富田林市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寝屋川市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河内長野市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松原市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大東市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和泉市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箕面市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柏原市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羽曳野市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門真市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メイリオ" panose="020B0604030504040204" pitchFamily="50" charset="-128"/>
                          <a:ea typeface="メイリオ" panose="020B0604030504040204" pitchFamily="50" charset="-128"/>
                        </a:rPr>
                        <a:t>摂津市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高石市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藤井寺市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東大阪市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泉南市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四條畷市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交野市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大阪狭山市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阪南市</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島本町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豊能町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能勢町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忠岡町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熊取町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田尻町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岬町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太子町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河南町</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千早赤阪村</a:t>
                      </a:r>
                    </a:p>
                  </a:txBody>
                  <a:tcPr marL="6573" marR="6573" marT="6573"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メイリオ" panose="020B0604030504040204" pitchFamily="50" charset="-128"/>
                          <a:ea typeface="メイリオ" panose="020B0604030504040204" pitchFamily="50" charset="-128"/>
                        </a:rPr>
                        <a:t>対象人口</a:t>
                      </a:r>
                    </a:p>
                  </a:txBody>
                  <a:tcPr marL="6573" marR="6573" marT="657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09084"/>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少子化</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FF0000"/>
                          </a:solidFill>
                          <a:effectLst/>
                          <a:latin typeface="メイリオ" panose="020B0604030504040204" pitchFamily="50" charset="-128"/>
                          <a:ea typeface="メイリオ" panose="020B0604030504040204" pitchFamily="50" charset="-128"/>
                        </a:rPr>
                        <a:t>12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203164"/>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子育て</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FF0000"/>
                          </a:solidFill>
                          <a:effectLst/>
                          <a:latin typeface="メイリオ" panose="020B0604030504040204" pitchFamily="50" charset="-128"/>
                          <a:ea typeface="メイリオ" panose="020B0604030504040204" pitchFamily="50" charset="-128"/>
                        </a:rPr>
                        <a:t>11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128216"/>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教育</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777179"/>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高齢化・介護</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FF0000"/>
                          </a:solidFill>
                          <a:effectLst/>
                          <a:latin typeface="メイリオ" panose="020B0604030504040204" pitchFamily="50" charset="-128"/>
                          <a:ea typeface="メイリオ" panose="020B0604030504040204" pitchFamily="50" charset="-128"/>
                        </a:rPr>
                        <a:t>18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96753765"/>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健康</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89458904"/>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福祉</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17748025"/>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まちづくり</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FF0000"/>
                          </a:solidFill>
                          <a:effectLst/>
                          <a:latin typeface="メイリオ" panose="020B0604030504040204" pitchFamily="50" charset="-128"/>
                          <a:ea typeface="メイリオ" panose="020B0604030504040204" pitchFamily="50" charset="-128"/>
                        </a:rPr>
                        <a:t>11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941295"/>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交通・移動</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FF0000"/>
                          </a:solidFill>
                          <a:effectLst/>
                          <a:latin typeface="メイリオ" panose="020B0604030504040204" pitchFamily="50" charset="-128"/>
                          <a:ea typeface="メイリオ" panose="020B0604030504040204" pitchFamily="50" charset="-128"/>
                        </a:rPr>
                        <a:t>14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202125"/>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観光</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755587"/>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ものづくり</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691771"/>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キャッシュレス</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72469"/>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防災</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515612"/>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防犯</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348605"/>
                  </a:ext>
                </a:extLst>
              </a:tr>
              <a:tr h="164011">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行政手続き</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tc>
                  <a:txBody>
                    <a:bodyPr/>
                    <a:lstStyle/>
                    <a:p>
                      <a:pPr algn="ctr" fontAlgn="t"/>
                      <a:r>
                        <a:rPr lang="en-US" altLang="ja-JP" sz="700" b="0" i="0" u="none" strike="noStrike">
                          <a:solidFill>
                            <a:srgbClr val="FF0000"/>
                          </a:solidFill>
                          <a:effectLst/>
                          <a:latin typeface="メイリオ" panose="020B0604030504040204" pitchFamily="50" charset="-128"/>
                          <a:ea typeface="メイリオ" panose="020B0604030504040204" pitchFamily="50" charset="-128"/>
                        </a:rPr>
                        <a:t>15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D</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179481"/>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データ基盤連携・通信網</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85160"/>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土地・インフラ・センサー</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284240"/>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魅力創造</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989543"/>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行政改革</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0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838570"/>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にぎわい</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C</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964035"/>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三密対策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604083"/>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D</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88718"/>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労働</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20000"/>
                        <a:lumOff val="8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48394"/>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情報発信</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172147"/>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システムコスト</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en-US" sz="7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027501"/>
                  </a:ext>
                </a:extLst>
              </a:tr>
              <a:tr h="164011">
                <a:tc>
                  <a:txBody>
                    <a:bodyPr/>
                    <a:lstStyle/>
                    <a:p>
                      <a:pPr algn="l"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その他</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住宅・働き方改革</a:t>
                      </a: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700" b="0" i="0" u="none" strike="noStrike">
                          <a:solidFill>
                            <a:srgbClr val="000000"/>
                          </a:solidFill>
                          <a:effectLst/>
                          <a:latin typeface="メイリオ" panose="020B0604030504040204" pitchFamily="50" charset="-128"/>
                          <a:ea typeface="メイリオ" panose="020B0604030504040204" pitchFamily="50" charset="-128"/>
                        </a:rPr>
                        <a:t>B</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573" marR="6573" marT="65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598828"/>
                  </a:ext>
                </a:extLst>
              </a:tr>
            </a:tbl>
          </a:graphicData>
        </a:graphic>
      </p:graphicFrame>
      <p:sp>
        <p:nvSpPr>
          <p:cNvPr id="8" name="左中かっこ 7">
            <a:extLst>
              <a:ext uri="{FF2B5EF4-FFF2-40B4-BE49-F238E27FC236}">
                <a16:creationId xmlns:a16="http://schemas.microsoft.com/office/drawing/2014/main" id="{48A8CFE3-5D79-441F-9968-E147390F6479}"/>
              </a:ext>
            </a:extLst>
          </p:cNvPr>
          <p:cNvSpPr/>
          <p:nvPr/>
        </p:nvSpPr>
        <p:spPr>
          <a:xfrm>
            <a:off x="1418095" y="2014780"/>
            <a:ext cx="58443" cy="118562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中かっこ 8">
            <a:extLst>
              <a:ext uri="{FF2B5EF4-FFF2-40B4-BE49-F238E27FC236}">
                <a16:creationId xmlns:a16="http://schemas.microsoft.com/office/drawing/2014/main" id="{DA029B6D-00B9-4506-AEFA-50C9BAD5674C}"/>
              </a:ext>
            </a:extLst>
          </p:cNvPr>
          <p:cNvSpPr/>
          <p:nvPr/>
        </p:nvSpPr>
        <p:spPr>
          <a:xfrm>
            <a:off x="1447316" y="3657601"/>
            <a:ext cx="58443" cy="712921"/>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FDFA24B-F710-428F-96F4-E20143B453D8}"/>
              </a:ext>
            </a:extLst>
          </p:cNvPr>
          <p:cNvSpPr txBox="1"/>
          <p:nvPr/>
        </p:nvSpPr>
        <p:spPr>
          <a:xfrm>
            <a:off x="183050" y="2123267"/>
            <a:ext cx="1107996" cy="923330"/>
          </a:xfrm>
          <a:prstGeom prst="rect">
            <a:avLst/>
          </a:prstGeom>
          <a:noFill/>
        </p:spPr>
        <p:txBody>
          <a:bodyPr wrap="none" rtlCol="0">
            <a:spAutoFit/>
          </a:bodyPr>
          <a:lstStyle/>
          <a:p>
            <a:r>
              <a:rPr kumimoji="1" lang="en-US" altLang="ja-JP" dirty="0"/>
              <a:t>CSPFC</a:t>
            </a:r>
          </a:p>
          <a:p>
            <a:r>
              <a:rPr kumimoji="1" lang="ja-JP" altLang="en-US" dirty="0"/>
              <a:t>横展開</a:t>
            </a:r>
            <a:endParaRPr kumimoji="1" lang="en-US" altLang="ja-JP" dirty="0"/>
          </a:p>
          <a:p>
            <a:r>
              <a:rPr kumimoji="1" lang="ja-JP" altLang="en-US" dirty="0"/>
              <a:t>カテゴリ</a:t>
            </a:r>
          </a:p>
        </p:txBody>
      </p:sp>
      <p:sp>
        <p:nvSpPr>
          <p:cNvPr id="11" name="テキスト ボックス 10">
            <a:extLst>
              <a:ext uri="{FF2B5EF4-FFF2-40B4-BE49-F238E27FC236}">
                <a16:creationId xmlns:a16="http://schemas.microsoft.com/office/drawing/2014/main" id="{4004FBCB-7348-4B9B-931C-21C580F122C2}"/>
              </a:ext>
            </a:extLst>
          </p:cNvPr>
          <p:cNvSpPr txBox="1"/>
          <p:nvPr/>
        </p:nvSpPr>
        <p:spPr>
          <a:xfrm>
            <a:off x="2220018" y="6297742"/>
            <a:ext cx="6801862" cy="461665"/>
          </a:xfrm>
          <a:prstGeom prst="rect">
            <a:avLst/>
          </a:prstGeom>
          <a:noFill/>
        </p:spPr>
        <p:txBody>
          <a:bodyPr wrap="none" rtlCol="0">
            <a:spAutoFit/>
          </a:bodyPr>
          <a:lstStyle/>
          <a:p>
            <a:r>
              <a:rPr kumimoji="1" lang="en-US" altLang="ja-JP" sz="2400" dirty="0">
                <a:solidFill>
                  <a:srgbClr val="FF0000"/>
                </a:solidFill>
              </a:rPr>
              <a:t>CSPFC</a:t>
            </a:r>
            <a:r>
              <a:rPr kumimoji="1" lang="ja-JP" altLang="en-US" sz="2400" dirty="0">
                <a:solidFill>
                  <a:srgbClr val="FF0000"/>
                </a:solidFill>
              </a:rPr>
              <a:t>は青い芝作戦：豊能町でよい結果＝横展開</a:t>
            </a:r>
          </a:p>
        </p:txBody>
      </p:sp>
    </p:spTree>
    <p:extLst>
      <p:ext uri="{BB962C8B-B14F-4D97-AF65-F5344CB8AC3E}">
        <p14:creationId xmlns:p14="http://schemas.microsoft.com/office/powerpoint/2010/main" val="100753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E9CB24-D903-4312-95CC-A25A896C1A50}"/>
              </a:ext>
            </a:extLst>
          </p:cNvPr>
          <p:cNvSpPr txBox="1"/>
          <p:nvPr/>
        </p:nvSpPr>
        <p:spPr>
          <a:xfrm>
            <a:off x="1497524" y="2942117"/>
            <a:ext cx="6094708" cy="707886"/>
          </a:xfrm>
          <a:prstGeom prst="rect">
            <a:avLst/>
          </a:prstGeom>
          <a:noFill/>
        </p:spPr>
        <p:txBody>
          <a:bodyPr wrap="square">
            <a:spAutoFit/>
          </a:bodyPr>
          <a:lstStyle/>
          <a:p>
            <a:r>
              <a:rPr lang="ja-JP" altLang="en-US" sz="4000" b="1" dirty="0"/>
              <a:t>豊能定例会議</a:t>
            </a:r>
            <a:endParaRPr lang="ja-JP" altLang="en-US" sz="4000" dirty="0"/>
          </a:p>
        </p:txBody>
      </p:sp>
    </p:spTree>
    <p:extLst>
      <p:ext uri="{BB962C8B-B14F-4D97-AF65-F5344CB8AC3E}">
        <p14:creationId xmlns:p14="http://schemas.microsoft.com/office/powerpoint/2010/main" val="3093729377"/>
      </p:ext>
    </p:extLst>
  </p:cSld>
  <p:clrMapOvr>
    <a:masterClrMapping/>
  </p:clrMapOvr>
</p:sld>
</file>

<file path=ppt/theme/theme1.xml><?xml version="1.0" encoding="utf-8"?>
<a:theme xmlns:a="http://schemas.openxmlformats.org/drawingml/2006/main" name="3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6153</Words>
  <Application>Microsoft Office PowerPoint</Application>
  <PresentationFormat>ワイド画面</PresentationFormat>
  <Paragraphs>1878</Paragraphs>
  <Slides>35</Slides>
  <Notes>1</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860</cp:revision>
  <dcterms:created xsi:type="dcterms:W3CDTF">2020-10-01T23:40:24Z</dcterms:created>
  <dcterms:modified xsi:type="dcterms:W3CDTF">2022-02-03T04:25:05Z</dcterms:modified>
</cp:coreProperties>
</file>